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Arimo"/>
      <p:regular r:id="rId60"/>
      <p:bold r:id="rId61"/>
      <p:italic r:id="rId62"/>
      <p:boldItalic r:id="rId63"/>
    </p:embeddedFont>
    <p:embeddedFont>
      <p:font typeface="Spline Sans Mono Medium"/>
      <p:regular r:id="rId64"/>
      <p:bold r:id="rId65"/>
      <p:italic r:id="rId66"/>
      <p:boldItalic r:id="rId67"/>
    </p:embeddedFont>
    <p:embeddedFont>
      <p:font typeface="Nunito Medium"/>
      <p:regular r:id="rId68"/>
      <p:bold r:id="rId69"/>
      <p:italic r:id="rId70"/>
      <p:boldItalic r:id="rId71"/>
    </p:embeddedFont>
    <p:embeddedFont>
      <p:font typeface="Spline Sans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9">
          <p15:clr>
            <a:srgbClr val="747775"/>
          </p15:clr>
        </p15:guide>
        <p15:guide id="2" orient="horz" pos="72">
          <p15:clr>
            <a:srgbClr val="747775"/>
          </p15:clr>
        </p15:guide>
        <p15:guide id="3" orient="horz" pos="4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9"/>
        <p:guide pos="72" orient="horz"/>
        <p:guide pos="4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plineSansMono-bold.fntdata"/><Relationship Id="rId72" Type="http://schemas.openxmlformats.org/officeDocument/2006/relationships/font" Target="fonts/SplineSansMono-regular.fntdata"/><Relationship Id="rId31" Type="http://schemas.openxmlformats.org/officeDocument/2006/relationships/slide" Target="slides/slide26.xml"/><Relationship Id="rId75" Type="http://schemas.openxmlformats.org/officeDocument/2006/relationships/font" Target="fonts/SplineSansMono-boldItalic.fntdata"/><Relationship Id="rId30" Type="http://schemas.openxmlformats.org/officeDocument/2006/relationships/slide" Target="slides/slide25.xml"/><Relationship Id="rId74" Type="http://schemas.openxmlformats.org/officeDocument/2006/relationships/font" Target="fonts/SplineSansMon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unitoMedium-boldItalic.fntdata"/><Relationship Id="rId70" Type="http://schemas.openxmlformats.org/officeDocument/2006/relationships/font" Target="fonts/Nunito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imo-italic.fntdata"/><Relationship Id="rId61" Type="http://schemas.openxmlformats.org/officeDocument/2006/relationships/font" Target="fonts/Arimo-bold.fntdata"/><Relationship Id="rId20" Type="http://schemas.openxmlformats.org/officeDocument/2006/relationships/slide" Target="slides/slide15.xml"/><Relationship Id="rId64" Type="http://schemas.openxmlformats.org/officeDocument/2006/relationships/font" Target="fonts/SplineSansMonoMedium-regular.fntdata"/><Relationship Id="rId63" Type="http://schemas.openxmlformats.org/officeDocument/2006/relationships/font" Target="fonts/Arimo-boldItalic.fntdata"/><Relationship Id="rId22" Type="http://schemas.openxmlformats.org/officeDocument/2006/relationships/slide" Target="slides/slide17.xml"/><Relationship Id="rId66" Type="http://schemas.openxmlformats.org/officeDocument/2006/relationships/font" Target="fonts/SplineSansMonoMedium-italic.fntdata"/><Relationship Id="rId21" Type="http://schemas.openxmlformats.org/officeDocument/2006/relationships/slide" Target="slides/slide16.xml"/><Relationship Id="rId65" Type="http://schemas.openxmlformats.org/officeDocument/2006/relationships/font" Target="fonts/SplineSansMonoMedium-bold.fntdata"/><Relationship Id="rId24" Type="http://schemas.openxmlformats.org/officeDocument/2006/relationships/slide" Target="slides/slide19.xml"/><Relationship Id="rId68" Type="http://schemas.openxmlformats.org/officeDocument/2006/relationships/font" Target="fonts/NunitoMedium-regular.fntdata"/><Relationship Id="rId23" Type="http://schemas.openxmlformats.org/officeDocument/2006/relationships/slide" Target="slides/slide18.xml"/><Relationship Id="rId67" Type="http://schemas.openxmlformats.org/officeDocument/2006/relationships/font" Target="fonts/SplineSansMonoMedium-boldItalic.fntdata"/><Relationship Id="rId60" Type="http://schemas.openxmlformats.org/officeDocument/2006/relationships/font" Target="fonts/Arim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ace9bba3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2ace9bba3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ace9bba373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2" name="Google Shape;1292;g2ace9bba37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9" name="Google Shape;138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7" name="Google Shape;13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ace9bba373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g2ace9bba373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ad0f97992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2ad0f97992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ad0f97992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g2ad0f97992a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ad0f97992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ad0f9799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ad0f97992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ad0f97992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236925" y="3375014"/>
            <a:ext cx="2017101" cy="2028221"/>
            <a:chOff x="505100" y="-787775"/>
            <a:chExt cx="2331100" cy="2343951"/>
          </a:xfrm>
        </p:grpSpPr>
        <p:sp>
          <p:nvSpPr>
            <p:cNvPr id="10" name="Google Shape;10;p2"/>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 name="Google Shape;30;p2"/>
          <p:cNvPicPr preferRelativeResize="0"/>
          <p:nvPr/>
        </p:nvPicPr>
        <p:blipFill rotWithShape="1">
          <a:blip r:embed="rId2">
            <a:alphaModFix/>
          </a:blip>
          <a:srcRect b="0" l="0" r="0" t="0"/>
          <a:stretch/>
        </p:blipFill>
        <p:spPr>
          <a:xfrm rot="5696917">
            <a:off x="6069348" y="-480188"/>
            <a:ext cx="2511002" cy="2351376"/>
          </a:xfrm>
          <a:prstGeom prst="rect">
            <a:avLst/>
          </a:prstGeom>
          <a:noFill/>
          <a:ln>
            <a:noFill/>
          </a:ln>
        </p:spPr>
      </p:pic>
      <p:pic>
        <p:nvPicPr>
          <p:cNvPr id="31" name="Google Shape;31;p2"/>
          <p:cNvPicPr preferRelativeResize="0"/>
          <p:nvPr/>
        </p:nvPicPr>
        <p:blipFill rotWithShape="1">
          <a:blip r:embed="rId3">
            <a:alphaModFix/>
          </a:blip>
          <a:srcRect b="0" l="0" r="0" t="0"/>
          <a:stretch/>
        </p:blipFill>
        <p:spPr>
          <a:xfrm>
            <a:off x="-312250" y="3018250"/>
            <a:ext cx="1733801" cy="1733801"/>
          </a:xfrm>
          <a:prstGeom prst="rect">
            <a:avLst/>
          </a:prstGeom>
          <a:noFill/>
          <a:ln>
            <a:noFill/>
          </a:ln>
        </p:spPr>
      </p:pic>
      <p:pic>
        <p:nvPicPr>
          <p:cNvPr id="32" name="Google Shape;32;p2"/>
          <p:cNvPicPr preferRelativeResize="0"/>
          <p:nvPr/>
        </p:nvPicPr>
        <p:blipFill rotWithShape="1">
          <a:blip r:embed="rId4">
            <a:alphaModFix/>
          </a:blip>
          <a:srcRect b="0" l="0" r="0" t="0"/>
          <a:stretch/>
        </p:blipFill>
        <p:spPr>
          <a:xfrm rot="-3360028">
            <a:off x="8508147" y="2715917"/>
            <a:ext cx="651256" cy="1546746"/>
          </a:xfrm>
          <a:prstGeom prst="rect">
            <a:avLst/>
          </a:prstGeom>
          <a:noFill/>
          <a:ln>
            <a:noFill/>
          </a:ln>
        </p:spPr>
      </p:pic>
      <p:grpSp>
        <p:nvGrpSpPr>
          <p:cNvPr id="33" name="Google Shape;33;p2"/>
          <p:cNvGrpSpPr/>
          <p:nvPr/>
        </p:nvGrpSpPr>
        <p:grpSpPr>
          <a:xfrm>
            <a:off x="-793975" y="2"/>
            <a:ext cx="2017101" cy="2028221"/>
            <a:chOff x="505100" y="-787775"/>
            <a:chExt cx="2331100" cy="2343951"/>
          </a:xfrm>
        </p:grpSpPr>
        <p:sp>
          <p:nvSpPr>
            <p:cNvPr id="34" name="Google Shape;34;p2"/>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
          <p:cNvSpPr txBox="1"/>
          <p:nvPr>
            <p:ph type="ctrTitle"/>
          </p:nvPr>
        </p:nvSpPr>
        <p:spPr>
          <a:xfrm>
            <a:off x="713250" y="1388850"/>
            <a:ext cx="7717500" cy="236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2"/>
          <p:cNvSpPr txBox="1"/>
          <p:nvPr>
            <p:ph idx="1" type="subTitle"/>
          </p:nvPr>
        </p:nvSpPr>
        <p:spPr>
          <a:xfrm>
            <a:off x="2532900" y="3948906"/>
            <a:ext cx="4078200" cy="45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352" name="Shape 352"/>
        <p:cNvGrpSpPr/>
        <p:nvPr/>
      </p:nvGrpSpPr>
      <p:grpSpPr>
        <a:xfrm>
          <a:off x="0" y="0"/>
          <a:ext cx="0" cy="0"/>
          <a:chOff x="0" y="0"/>
          <a:chExt cx="0" cy="0"/>
        </a:xfrm>
      </p:grpSpPr>
      <p:sp>
        <p:nvSpPr>
          <p:cNvPr id="353" name="Google Shape;353;p11"/>
          <p:cNvSpPr txBox="1"/>
          <p:nvPr>
            <p:ph type="title"/>
          </p:nvPr>
        </p:nvSpPr>
        <p:spPr>
          <a:xfrm>
            <a:off x="713225" y="365760"/>
            <a:ext cx="77175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354" name="Google Shape;354;p11"/>
          <p:cNvSpPr txBox="1"/>
          <p:nvPr>
            <p:ph idx="1" type="subTitle"/>
          </p:nvPr>
        </p:nvSpPr>
        <p:spPr>
          <a:xfrm>
            <a:off x="712763" y="1981037"/>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55" name="Google Shape;355;p11"/>
          <p:cNvSpPr txBox="1"/>
          <p:nvPr>
            <p:ph idx="2" type="subTitle"/>
          </p:nvPr>
        </p:nvSpPr>
        <p:spPr>
          <a:xfrm>
            <a:off x="712763" y="2242408"/>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6" name="Google Shape;356;p11"/>
          <p:cNvSpPr txBox="1"/>
          <p:nvPr>
            <p:ph idx="3" type="subTitle"/>
          </p:nvPr>
        </p:nvSpPr>
        <p:spPr>
          <a:xfrm>
            <a:off x="3547688" y="1976624"/>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57" name="Google Shape;357;p11"/>
          <p:cNvSpPr txBox="1"/>
          <p:nvPr>
            <p:ph idx="4" type="subTitle"/>
          </p:nvPr>
        </p:nvSpPr>
        <p:spPr>
          <a:xfrm>
            <a:off x="3547688" y="2237995"/>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58" name="Google Shape;358;p11"/>
          <p:cNvSpPr txBox="1"/>
          <p:nvPr>
            <p:ph idx="5" type="subTitle"/>
          </p:nvPr>
        </p:nvSpPr>
        <p:spPr>
          <a:xfrm>
            <a:off x="6382624" y="1981037"/>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59" name="Google Shape;359;p11"/>
          <p:cNvSpPr txBox="1"/>
          <p:nvPr>
            <p:ph idx="6" type="subTitle"/>
          </p:nvPr>
        </p:nvSpPr>
        <p:spPr>
          <a:xfrm>
            <a:off x="6382624" y="2242408"/>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0" name="Google Shape;360;p11"/>
          <p:cNvSpPr txBox="1"/>
          <p:nvPr>
            <p:ph idx="7" type="subTitle"/>
          </p:nvPr>
        </p:nvSpPr>
        <p:spPr>
          <a:xfrm>
            <a:off x="712763" y="3804690"/>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61" name="Google Shape;361;p11"/>
          <p:cNvSpPr txBox="1"/>
          <p:nvPr>
            <p:ph idx="8" type="subTitle"/>
          </p:nvPr>
        </p:nvSpPr>
        <p:spPr>
          <a:xfrm>
            <a:off x="712763" y="4066061"/>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2" name="Google Shape;362;p11"/>
          <p:cNvSpPr txBox="1"/>
          <p:nvPr>
            <p:ph idx="9" type="subTitle"/>
          </p:nvPr>
        </p:nvSpPr>
        <p:spPr>
          <a:xfrm>
            <a:off x="3547688" y="3807062"/>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63" name="Google Shape;363;p11"/>
          <p:cNvSpPr txBox="1"/>
          <p:nvPr>
            <p:ph idx="13" type="subTitle"/>
          </p:nvPr>
        </p:nvSpPr>
        <p:spPr>
          <a:xfrm>
            <a:off x="3547688" y="4068433"/>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4" name="Google Shape;364;p11"/>
          <p:cNvSpPr txBox="1"/>
          <p:nvPr>
            <p:ph idx="14" type="subTitle"/>
          </p:nvPr>
        </p:nvSpPr>
        <p:spPr>
          <a:xfrm>
            <a:off x="6382624" y="3804690"/>
            <a:ext cx="204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365" name="Google Shape;365;p11"/>
          <p:cNvSpPr txBox="1"/>
          <p:nvPr>
            <p:ph idx="15" type="subTitle"/>
          </p:nvPr>
        </p:nvSpPr>
        <p:spPr>
          <a:xfrm>
            <a:off x="6382624" y="4066061"/>
            <a:ext cx="2046000" cy="54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366" name="Google Shape;366;p11"/>
          <p:cNvGrpSpPr/>
          <p:nvPr/>
        </p:nvGrpSpPr>
        <p:grpSpPr>
          <a:xfrm>
            <a:off x="8430785" y="2105834"/>
            <a:ext cx="2568639" cy="2582800"/>
            <a:chOff x="505100" y="-787775"/>
            <a:chExt cx="2331100" cy="2343951"/>
          </a:xfrm>
        </p:grpSpPr>
        <p:sp>
          <p:nvSpPr>
            <p:cNvPr id="367" name="Google Shape;367;p11"/>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1"/>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1"/>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1"/>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1"/>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1"/>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1"/>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1"/>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1"/>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1"/>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1"/>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1"/>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1"/>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11"/>
          <p:cNvGrpSpPr/>
          <p:nvPr/>
        </p:nvGrpSpPr>
        <p:grpSpPr>
          <a:xfrm>
            <a:off x="-1855865" y="401934"/>
            <a:ext cx="2568639" cy="2582800"/>
            <a:chOff x="505100" y="-787775"/>
            <a:chExt cx="2331100" cy="2343951"/>
          </a:xfrm>
        </p:grpSpPr>
        <p:sp>
          <p:nvSpPr>
            <p:cNvPr id="388" name="Google Shape;388;p11"/>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1"/>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1"/>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1"/>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1"/>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1"/>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1"/>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1"/>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1"/>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1"/>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1"/>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1"/>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8" name="Google Shape;408;p11"/>
          <p:cNvPicPr preferRelativeResize="0"/>
          <p:nvPr/>
        </p:nvPicPr>
        <p:blipFill rotWithShape="1">
          <a:blip r:embed="rId2">
            <a:alphaModFix/>
          </a:blip>
          <a:srcRect b="0" l="0" r="0" t="0"/>
          <a:stretch/>
        </p:blipFill>
        <p:spPr>
          <a:xfrm rot="-7736987">
            <a:off x="8859696" y="1355660"/>
            <a:ext cx="574895" cy="1365381"/>
          </a:xfrm>
          <a:prstGeom prst="rect">
            <a:avLst/>
          </a:prstGeom>
          <a:noFill/>
          <a:ln>
            <a:noFill/>
          </a:ln>
        </p:spPr>
      </p:pic>
      <p:pic>
        <p:nvPicPr>
          <p:cNvPr id="409" name="Google Shape;409;p11"/>
          <p:cNvPicPr preferRelativeResize="0"/>
          <p:nvPr/>
        </p:nvPicPr>
        <p:blipFill rotWithShape="1">
          <a:blip r:embed="rId3">
            <a:alphaModFix/>
          </a:blip>
          <a:srcRect b="0" l="0" r="0" t="0"/>
          <a:stretch/>
        </p:blipFill>
        <p:spPr>
          <a:xfrm rot="2998578">
            <a:off x="-482880" y="2538449"/>
            <a:ext cx="1132350" cy="11334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_1">
    <p:spTree>
      <p:nvGrpSpPr>
        <p:cNvPr id="410" name="Shape 410"/>
        <p:cNvGrpSpPr/>
        <p:nvPr/>
      </p:nvGrpSpPr>
      <p:grpSpPr>
        <a:xfrm>
          <a:off x="0" y="0"/>
          <a:ext cx="0" cy="0"/>
          <a:chOff x="0" y="0"/>
          <a:chExt cx="0" cy="0"/>
        </a:xfrm>
      </p:grpSpPr>
      <p:sp>
        <p:nvSpPr>
          <p:cNvPr id="411" name="Google Shape;411;p12"/>
          <p:cNvSpPr txBox="1"/>
          <p:nvPr>
            <p:ph idx="1" type="body"/>
          </p:nvPr>
        </p:nvSpPr>
        <p:spPr>
          <a:xfrm>
            <a:off x="4800600" y="1770897"/>
            <a:ext cx="3630300" cy="227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i="0"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12" name="Google Shape;412;p12"/>
          <p:cNvSpPr txBox="1"/>
          <p:nvPr>
            <p:ph type="title"/>
          </p:nvPr>
        </p:nvSpPr>
        <p:spPr>
          <a:xfrm>
            <a:off x="713225" y="365760"/>
            <a:ext cx="77175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413" name="Google Shape;413;p12"/>
          <p:cNvSpPr txBox="1"/>
          <p:nvPr>
            <p:ph idx="2" type="body"/>
          </p:nvPr>
        </p:nvSpPr>
        <p:spPr>
          <a:xfrm>
            <a:off x="713225" y="1771742"/>
            <a:ext cx="3630300" cy="227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i="0"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14" name="Google Shape;414;p12"/>
          <p:cNvSpPr txBox="1"/>
          <p:nvPr>
            <p:ph idx="3" type="subTitle"/>
          </p:nvPr>
        </p:nvSpPr>
        <p:spPr>
          <a:xfrm>
            <a:off x="675525" y="1005950"/>
            <a:ext cx="7755300" cy="394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
    <p:spTree>
      <p:nvGrpSpPr>
        <p:cNvPr id="415" name="Shape 415"/>
        <p:cNvGrpSpPr/>
        <p:nvPr/>
      </p:nvGrpSpPr>
      <p:grpSpPr>
        <a:xfrm>
          <a:off x="0" y="0"/>
          <a:ext cx="0" cy="0"/>
          <a:chOff x="0" y="0"/>
          <a:chExt cx="0" cy="0"/>
        </a:xfrm>
      </p:grpSpPr>
      <p:sp>
        <p:nvSpPr>
          <p:cNvPr id="416" name="Google Shape;416;p13"/>
          <p:cNvSpPr txBox="1"/>
          <p:nvPr>
            <p:ph type="title"/>
          </p:nvPr>
        </p:nvSpPr>
        <p:spPr>
          <a:xfrm>
            <a:off x="713228"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417" name="Google Shape;417;p13"/>
          <p:cNvGrpSpPr/>
          <p:nvPr/>
        </p:nvGrpSpPr>
        <p:grpSpPr>
          <a:xfrm>
            <a:off x="7233444" y="-1511006"/>
            <a:ext cx="1978405" cy="2084241"/>
            <a:chOff x="505100" y="-787775"/>
            <a:chExt cx="2331100" cy="2343951"/>
          </a:xfrm>
        </p:grpSpPr>
        <p:sp>
          <p:nvSpPr>
            <p:cNvPr id="418" name="Google Shape;418;p1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13"/>
          <p:cNvGrpSpPr/>
          <p:nvPr/>
        </p:nvGrpSpPr>
        <p:grpSpPr>
          <a:xfrm>
            <a:off x="-1502022" y="2809626"/>
            <a:ext cx="2215244" cy="2333872"/>
            <a:chOff x="505100" y="-787775"/>
            <a:chExt cx="2331100" cy="2343951"/>
          </a:xfrm>
        </p:grpSpPr>
        <p:sp>
          <p:nvSpPr>
            <p:cNvPr id="439" name="Google Shape;439;p1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59" name="Google Shape;459;p13"/>
          <p:cNvPicPr preferRelativeResize="0"/>
          <p:nvPr/>
        </p:nvPicPr>
        <p:blipFill rotWithShape="1">
          <a:blip r:embed="rId2">
            <a:alphaModFix/>
          </a:blip>
          <a:srcRect b="0" l="0" r="0" t="0"/>
          <a:stretch/>
        </p:blipFill>
        <p:spPr>
          <a:xfrm rot="-2045337">
            <a:off x="8758899" y="114325"/>
            <a:ext cx="566173" cy="1344673"/>
          </a:xfrm>
          <a:prstGeom prst="rect">
            <a:avLst/>
          </a:prstGeom>
          <a:noFill/>
          <a:ln>
            <a:noFill/>
          </a:ln>
        </p:spPr>
      </p:pic>
      <p:pic>
        <p:nvPicPr>
          <p:cNvPr id="460" name="Google Shape;460;p13"/>
          <p:cNvPicPr preferRelativeResize="0"/>
          <p:nvPr/>
        </p:nvPicPr>
        <p:blipFill rotWithShape="1">
          <a:blip r:embed="rId2">
            <a:alphaModFix/>
          </a:blip>
          <a:srcRect b="0" l="0" r="0" t="0"/>
          <a:stretch/>
        </p:blipFill>
        <p:spPr>
          <a:xfrm rot="2495771">
            <a:off x="-81703" y="2213240"/>
            <a:ext cx="425857" cy="101141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
    <p:spTree>
      <p:nvGrpSpPr>
        <p:cNvPr id="461" name="Shape 461"/>
        <p:cNvGrpSpPr/>
        <p:nvPr/>
      </p:nvGrpSpPr>
      <p:grpSpPr>
        <a:xfrm>
          <a:off x="0" y="0"/>
          <a:ext cx="0" cy="0"/>
          <a:chOff x="0" y="0"/>
          <a:chExt cx="0" cy="0"/>
        </a:xfrm>
      </p:grpSpPr>
      <p:grpSp>
        <p:nvGrpSpPr>
          <p:cNvPr id="462" name="Google Shape;462;p14"/>
          <p:cNvGrpSpPr/>
          <p:nvPr/>
        </p:nvGrpSpPr>
        <p:grpSpPr>
          <a:xfrm>
            <a:off x="6979959" y="-1078302"/>
            <a:ext cx="2560946" cy="2697887"/>
            <a:chOff x="505100" y="-787775"/>
            <a:chExt cx="2331100" cy="2343951"/>
          </a:xfrm>
        </p:grpSpPr>
        <p:sp>
          <p:nvSpPr>
            <p:cNvPr id="463" name="Google Shape;463;p14"/>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4"/>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4"/>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4"/>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4"/>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4"/>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4"/>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4"/>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4"/>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4"/>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4"/>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4"/>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4"/>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4"/>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4"/>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4"/>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4"/>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4"/>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4"/>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4"/>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14"/>
          <p:cNvGrpSpPr/>
          <p:nvPr/>
        </p:nvGrpSpPr>
        <p:grpSpPr>
          <a:xfrm>
            <a:off x="484634" y="4415282"/>
            <a:ext cx="2560946" cy="2697887"/>
            <a:chOff x="505100" y="-787775"/>
            <a:chExt cx="2331100" cy="2343951"/>
          </a:xfrm>
        </p:grpSpPr>
        <p:sp>
          <p:nvSpPr>
            <p:cNvPr id="484" name="Google Shape;484;p14"/>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4"/>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4"/>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4"/>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4"/>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4"/>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4"/>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4"/>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4"/>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4"/>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4"/>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4"/>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4"/>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4"/>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4"/>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4"/>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4"/>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4"/>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04" name="Google Shape;504;p14"/>
          <p:cNvPicPr preferRelativeResize="0"/>
          <p:nvPr/>
        </p:nvPicPr>
        <p:blipFill rotWithShape="1">
          <a:blip r:embed="rId2">
            <a:alphaModFix/>
          </a:blip>
          <a:srcRect b="0" l="0" r="0" t="0"/>
          <a:stretch/>
        </p:blipFill>
        <p:spPr>
          <a:xfrm rot="4657691">
            <a:off x="-47449" y="4269111"/>
            <a:ext cx="1038322" cy="1108503"/>
          </a:xfrm>
          <a:prstGeom prst="rect">
            <a:avLst/>
          </a:prstGeom>
          <a:noFill/>
          <a:ln>
            <a:noFill/>
          </a:ln>
        </p:spPr>
      </p:pic>
      <p:pic>
        <p:nvPicPr>
          <p:cNvPr id="505" name="Google Shape;505;p14"/>
          <p:cNvPicPr preferRelativeResize="0"/>
          <p:nvPr/>
        </p:nvPicPr>
        <p:blipFill rotWithShape="1">
          <a:blip r:embed="rId3">
            <a:alphaModFix/>
          </a:blip>
          <a:srcRect b="0" l="0" r="0" t="0"/>
          <a:stretch/>
        </p:blipFill>
        <p:spPr>
          <a:xfrm rot="-2218757">
            <a:off x="6989131" y="-198069"/>
            <a:ext cx="1743464" cy="1265614"/>
          </a:xfrm>
          <a:prstGeom prst="rect">
            <a:avLst/>
          </a:prstGeom>
          <a:noFill/>
          <a:ln>
            <a:noFill/>
          </a:ln>
        </p:spPr>
      </p:pic>
      <p:pic>
        <p:nvPicPr>
          <p:cNvPr id="506" name="Google Shape;506;p14"/>
          <p:cNvPicPr preferRelativeResize="0"/>
          <p:nvPr/>
        </p:nvPicPr>
        <p:blipFill rotWithShape="1">
          <a:blip r:embed="rId4">
            <a:alphaModFix/>
          </a:blip>
          <a:srcRect b="0" l="0" r="0" t="0"/>
          <a:stretch/>
        </p:blipFill>
        <p:spPr>
          <a:xfrm rot="-2045337">
            <a:off x="8514624" y="666025"/>
            <a:ext cx="566173" cy="1344673"/>
          </a:xfrm>
          <a:prstGeom prst="rect">
            <a:avLst/>
          </a:prstGeom>
          <a:noFill/>
          <a:ln>
            <a:noFill/>
          </a:ln>
        </p:spPr>
      </p:pic>
      <p:sp>
        <p:nvSpPr>
          <p:cNvPr id="507" name="Google Shape;507;p14"/>
          <p:cNvSpPr txBox="1"/>
          <p:nvPr>
            <p:ph type="title"/>
          </p:nvPr>
        </p:nvSpPr>
        <p:spPr>
          <a:xfrm>
            <a:off x="713228"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0_1_1">
    <p:spTree>
      <p:nvGrpSpPr>
        <p:cNvPr id="508" name="Shape 508"/>
        <p:cNvGrpSpPr/>
        <p:nvPr/>
      </p:nvGrpSpPr>
      <p:grpSpPr>
        <a:xfrm>
          <a:off x="0" y="0"/>
          <a:ext cx="0" cy="0"/>
          <a:chOff x="0" y="0"/>
          <a:chExt cx="0" cy="0"/>
        </a:xfrm>
      </p:grpSpPr>
      <p:sp>
        <p:nvSpPr>
          <p:cNvPr id="509" name="Google Shape;509;p15"/>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510" name="Google Shape;510;p15"/>
          <p:cNvSpPr txBox="1"/>
          <p:nvPr>
            <p:ph idx="1" type="subTitle"/>
          </p:nvPr>
        </p:nvSpPr>
        <p:spPr>
          <a:xfrm>
            <a:off x="713225" y="1014063"/>
            <a:ext cx="7717500" cy="96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i="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1" name="Shape 511"/>
        <p:cNvGrpSpPr/>
        <p:nvPr/>
      </p:nvGrpSpPr>
      <p:grpSpPr>
        <a:xfrm>
          <a:off x="0" y="0"/>
          <a:ext cx="0" cy="0"/>
          <a:chOff x="0" y="0"/>
          <a:chExt cx="0" cy="0"/>
        </a:xfrm>
      </p:grpSpPr>
      <p:sp>
        <p:nvSpPr>
          <p:cNvPr id="512" name="Google Shape;512;p16"/>
          <p:cNvSpPr txBox="1"/>
          <p:nvPr>
            <p:ph type="title"/>
          </p:nvPr>
        </p:nvSpPr>
        <p:spPr>
          <a:xfrm>
            <a:off x="1723200" y="365760"/>
            <a:ext cx="5697600" cy="120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513" name="Google Shape;513;p16"/>
          <p:cNvGrpSpPr/>
          <p:nvPr/>
        </p:nvGrpSpPr>
        <p:grpSpPr>
          <a:xfrm>
            <a:off x="-1554565" y="-111241"/>
            <a:ext cx="2568639" cy="2582800"/>
            <a:chOff x="505100" y="-787775"/>
            <a:chExt cx="2331100" cy="2343951"/>
          </a:xfrm>
        </p:grpSpPr>
        <p:sp>
          <p:nvSpPr>
            <p:cNvPr id="514" name="Google Shape;514;p16"/>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6"/>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6"/>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6"/>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6"/>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6"/>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6"/>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6"/>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6"/>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6"/>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6"/>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6"/>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6"/>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6"/>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6"/>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6"/>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6"/>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4" name="Google Shape;534;p16"/>
          <p:cNvPicPr preferRelativeResize="0"/>
          <p:nvPr/>
        </p:nvPicPr>
        <p:blipFill rotWithShape="1">
          <a:blip r:embed="rId2">
            <a:alphaModFix/>
          </a:blip>
          <a:srcRect b="0" l="0" r="0" t="0"/>
          <a:stretch/>
        </p:blipFill>
        <p:spPr>
          <a:xfrm rot="4169006">
            <a:off x="-214532" y="-670544"/>
            <a:ext cx="2180843" cy="2042192"/>
          </a:xfrm>
          <a:prstGeom prst="rect">
            <a:avLst/>
          </a:prstGeom>
          <a:noFill/>
          <a:ln>
            <a:noFill/>
          </a:ln>
        </p:spPr>
      </p:pic>
      <p:grpSp>
        <p:nvGrpSpPr>
          <p:cNvPr id="535" name="Google Shape;535;p16"/>
          <p:cNvGrpSpPr/>
          <p:nvPr/>
        </p:nvGrpSpPr>
        <p:grpSpPr>
          <a:xfrm>
            <a:off x="8061810" y="2571759"/>
            <a:ext cx="2568639" cy="2582800"/>
            <a:chOff x="505100" y="-787775"/>
            <a:chExt cx="2331100" cy="2343951"/>
          </a:xfrm>
        </p:grpSpPr>
        <p:sp>
          <p:nvSpPr>
            <p:cNvPr id="536" name="Google Shape;536;p16"/>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6"/>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6"/>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6"/>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6"/>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6"/>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6"/>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6"/>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6"/>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6"/>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6"/>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6"/>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6"/>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6"/>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6"/>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6"/>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6"/>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6"/>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6" name="Google Shape;556;p16"/>
          <p:cNvPicPr preferRelativeResize="0"/>
          <p:nvPr/>
        </p:nvPicPr>
        <p:blipFill rotWithShape="1">
          <a:blip r:embed="rId3">
            <a:alphaModFix/>
          </a:blip>
          <a:srcRect b="0" l="0" r="0" t="0"/>
          <a:stretch/>
        </p:blipFill>
        <p:spPr>
          <a:xfrm rot="-824536">
            <a:off x="8480036" y="1481484"/>
            <a:ext cx="1338854" cy="133885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punti elenco">
  <p:cSld name="Titolo e punti elenco">
    <p:spTree>
      <p:nvGrpSpPr>
        <p:cNvPr id="557" name="Shape 557"/>
        <p:cNvGrpSpPr/>
        <p:nvPr/>
      </p:nvGrpSpPr>
      <p:grpSpPr>
        <a:xfrm>
          <a:off x="0" y="0"/>
          <a:ext cx="0" cy="0"/>
          <a:chOff x="0" y="0"/>
          <a:chExt cx="0" cy="0"/>
        </a:xfrm>
      </p:grpSpPr>
      <p:sp>
        <p:nvSpPr>
          <p:cNvPr id="558" name="Google Shape;558;p1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9" name="Google Shape;559;p17"/>
          <p:cNvSpPr txBox="1"/>
          <p:nvPr>
            <p:ph idx="1" type="body"/>
          </p:nvPr>
        </p:nvSpPr>
        <p:spPr>
          <a:xfrm>
            <a:off x="476250" y="800100"/>
            <a:ext cx="8191500" cy="381000"/>
          </a:xfrm>
          <a:prstGeom prst="rect">
            <a:avLst/>
          </a:prstGeom>
          <a:noFill/>
          <a:ln>
            <a:noFill/>
          </a:ln>
        </p:spPr>
        <p:txBody>
          <a:bodyPr anchorCtr="0" anchor="t" bIns="91425" lIns="91425" spcFirstLastPara="1" rIns="91425" wrap="square" tIns="91425">
            <a:noAutofit/>
          </a:bodyPr>
          <a:lstStyle>
            <a:lvl1pPr indent="-228600" lvl="0" marL="457200" algn="ctr">
              <a:lnSpc>
                <a:spcPct val="115000"/>
              </a:lnSpc>
              <a:spcBef>
                <a:spcPts val="0"/>
              </a:spcBef>
              <a:spcAft>
                <a:spcPts val="0"/>
              </a:spcAft>
              <a:buClr>
                <a:srgbClr val="D5D5D5"/>
              </a:buClr>
              <a:buSzPts val="2025"/>
              <a:buNone/>
              <a:defRPr sz="2025">
                <a:solidFill>
                  <a:srgbClr val="D5D5D5"/>
                </a:solidFill>
                <a:latin typeface="Arial"/>
                <a:ea typeface="Arial"/>
                <a:cs typeface="Arial"/>
                <a:sym typeface="Aria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60" name="Google Shape;560;p17"/>
          <p:cNvSpPr txBox="1"/>
          <p:nvPr>
            <p:ph idx="2"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61" name="Google Shape;561;p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2" name="Shape 562"/>
        <p:cNvGrpSpPr/>
        <p:nvPr/>
      </p:nvGrpSpPr>
      <p:grpSpPr>
        <a:xfrm>
          <a:off x="0" y="0"/>
          <a:ext cx="0" cy="0"/>
          <a:chOff x="0" y="0"/>
          <a:chExt cx="0" cy="0"/>
        </a:xfrm>
      </p:grpSpPr>
      <p:grpSp>
        <p:nvGrpSpPr>
          <p:cNvPr id="563" name="Google Shape;563;p18"/>
          <p:cNvGrpSpPr/>
          <p:nvPr/>
        </p:nvGrpSpPr>
        <p:grpSpPr>
          <a:xfrm>
            <a:off x="4062489" y="-97373"/>
            <a:ext cx="4689241" cy="4715092"/>
            <a:chOff x="505100" y="-787775"/>
            <a:chExt cx="2331100" cy="2343951"/>
          </a:xfrm>
        </p:grpSpPr>
        <p:sp>
          <p:nvSpPr>
            <p:cNvPr id="564" name="Google Shape;564;p18"/>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8"/>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8"/>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8"/>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8"/>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8"/>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8"/>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8"/>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8"/>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8"/>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8"/>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8"/>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8"/>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8"/>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8"/>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8"/>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8"/>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8"/>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8"/>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4" name="Google Shape;584;p18"/>
          <p:cNvPicPr preferRelativeResize="0"/>
          <p:nvPr/>
        </p:nvPicPr>
        <p:blipFill rotWithShape="1">
          <a:blip r:embed="rId2">
            <a:alphaModFix/>
          </a:blip>
          <a:srcRect b="0" l="0" r="0" t="0"/>
          <a:stretch/>
        </p:blipFill>
        <p:spPr>
          <a:xfrm rot="4270046">
            <a:off x="7039880" y="3942703"/>
            <a:ext cx="1939393" cy="1939393"/>
          </a:xfrm>
          <a:prstGeom prst="rect">
            <a:avLst/>
          </a:prstGeom>
          <a:noFill/>
          <a:ln>
            <a:noFill/>
          </a:ln>
        </p:spPr>
      </p:pic>
      <p:pic>
        <p:nvPicPr>
          <p:cNvPr id="585" name="Google Shape;585;p18"/>
          <p:cNvPicPr preferRelativeResize="0"/>
          <p:nvPr/>
        </p:nvPicPr>
        <p:blipFill rotWithShape="1">
          <a:blip r:embed="rId3">
            <a:alphaModFix/>
          </a:blip>
          <a:srcRect b="0" l="0" r="0" t="0"/>
          <a:stretch/>
        </p:blipFill>
        <p:spPr>
          <a:xfrm rot="29">
            <a:off x="3413287" y="-916117"/>
            <a:ext cx="2041650" cy="2327856"/>
          </a:xfrm>
          <a:prstGeom prst="rect">
            <a:avLst/>
          </a:prstGeom>
          <a:noFill/>
          <a:ln>
            <a:noFill/>
          </a:ln>
        </p:spPr>
      </p:pic>
      <p:sp>
        <p:nvSpPr>
          <p:cNvPr id="586" name="Google Shape;586;p18"/>
          <p:cNvSpPr txBox="1"/>
          <p:nvPr>
            <p:ph type="title"/>
          </p:nvPr>
        </p:nvSpPr>
        <p:spPr>
          <a:xfrm>
            <a:off x="713225" y="2083325"/>
            <a:ext cx="6360300" cy="253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Merriweather"/>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87" name="Shape 5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588" name="Shape 588"/>
        <p:cNvGrpSpPr/>
        <p:nvPr/>
      </p:nvGrpSpPr>
      <p:grpSpPr>
        <a:xfrm>
          <a:off x="0" y="0"/>
          <a:ext cx="0" cy="0"/>
          <a:chOff x="0" y="0"/>
          <a:chExt cx="0" cy="0"/>
        </a:xfrm>
      </p:grpSpPr>
      <p:sp>
        <p:nvSpPr>
          <p:cNvPr id="589" name="Google Shape;589;p20"/>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590" name="Google Shape;590;p20"/>
          <p:cNvSpPr txBox="1"/>
          <p:nvPr>
            <p:ph idx="1" type="subTitle"/>
          </p:nvPr>
        </p:nvSpPr>
        <p:spPr>
          <a:xfrm>
            <a:off x="3530856" y="1388385"/>
            <a:ext cx="20460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591" name="Google Shape;591;p20"/>
          <p:cNvSpPr txBox="1"/>
          <p:nvPr>
            <p:ph idx="2" type="subTitle"/>
          </p:nvPr>
        </p:nvSpPr>
        <p:spPr>
          <a:xfrm>
            <a:off x="3530856" y="1632885"/>
            <a:ext cx="2046000" cy="54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592" name="Google Shape;592;p20"/>
          <p:cNvSpPr txBox="1"/>
          <p:nvPr>
            <p:ph idx="3" type="subTitle"/>
          </p:nvPr>
        </p:nvSpPr>
        <p:spPr>
          <a:xfrm>
            <a:off x="6397657" y="2218149"/>
            <a:ext cx="20460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593" name="Google Shape;593;p20"/>
          <p:cNvSpPr txBox="1"/>
          <p:nvPr>
            <p:ph idx="4" type="subTitle"/>
          </p:nvPr>
        </p:nvSpPr>
        <p:spPr>
          <a:xfrm>
            <a:off x="6397657" y="2462649"/>
            <a:ext cx="2046000" cy="54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594" name="Google Shape;594;p20"/>
          <p:cNvSpPr txBox="1"/>
          <p:nvPr>
            <p:ph idx="5" type="subTitle"/>
          </p:nvPr>
        </p:nvSpPr>
        <p:spPr>
          <a:xfrm>
            <a:off x="3530856" y="2845053"/>
            <a:ext cx="20460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595" name="Google Shape;595;p20"/>
          <p:cNvSpPr txBox="1"/>
          <p:nvPr>
            <p:ph idx="6" type="subTitle"/>
          </p:nvPr>
        </p:nvSpPr>
        <p:spPr>
          <a:xfrm>
            <a:off x="3530856" y="3088378"/>
            <a:ext cx="2046000" cy="54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596" name="Google Shape;596;p20"/>
          <p:cNvSpPr txBox="1"/>
          <p:nvPr>
            <p:ph idx="7" type="subTitle"/>
          </p:nvPr>
        </p:nvSpPr>
        <p:spPr>
          <a:xfrm>
            <a:off x="6397657" y="3674817"/>
            <a:ext cx="20460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1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accent2"/>
              </a:buClr>
              <a:buSzPts val="2100"/>
              <a:buNone/>
              <a:defRPr sz="2100">
                <a:solidFill>
                  <a:schemeClr val="accent2"/>
                </a:solidFill>
              </a:defRPr>
            </a:lvl2pPr>
            <a:lvl3pPr lvl="2" algn="ctr">
              <a:lnSpc>
                <a:spcPct val="115000"/>
              </a:lnSpc>
              <a:spcBef>
                <a:spcPts val="0"/>
              </a:spcBef>
              <a:spcAft>
                <a:spcPts val="0"/>
              </a:spcAft>
              <a:buClr>
                <a:schemeClr val="accent2"/>
              </a:buClr>
              <a:buSzPts val="2100"/>
              <a:buNone/>
              <a:defRPr sz="2100">
                <a:solidFill>
                  <a:schemeClr val="accent2"/>
                </a:solidFill>
              </a:defRPr>
            </a:lvl3pPr>
            <a:lvl4pPr lvl="3" algn="ctr">
              <a:lnSpc>
                <a:spcPct val="115000"/>
              </a:lnSpc>
              <a:spcBef>
                <a:spcPts val="0"/>
              </a:spcBef>
              <a:spcAft>
                <a:spcPts val="0"/>
              </a:spcAft>
              <a:buClr>
                <a:schemeClr val="accent2"/>
              </a:buClr>
              <a:buSzPts val="2100"/>
              <a:buNone/>
              <a:defRPr sz="2100">
                <a:solidFill>
                  <a:schemeClr val="accent2"/>
                </a:solidFill>
              </a:defRPr>
            </a:lvl4pPr>
            <a:lvl5pPr lvl="4" algn="ctr">
              <a:lnSpc>
                <a:spcPct val="115000"/>
              </a:lnSpc>
              <a:spcBef>
                <a:spcPts val="0"/>
              </a:spcBef>
              <a:spcAft>
                <a:spcPts val="0"/>
              </a:spcAft>
              <a:buClr>
                <a:schemeClr val="accent2"/>
              </a:buClr>
              <a:buSzPts val="2100"/>
              <a:buNone/>
              <a:defRPr sz="2100">
                <a:solidFill>
                  <a:schemeClr val="accent2"/>
                </a:solidFill>
              </a:defRPr>
            </a:lvl5pPr>
            <a:lvl6pPr lvl="5" algn="ctr">
              <a:lnSpc>
                <a:spcPct val="115000"/>
              </a:lnSpc>
              <a:spcBef>
                <a:spcPts val="0"/>
              </a:spcBef>
              <a:spcAft>
                <a:spcPts val="0"/>
              </a:spcAft>
              <a:buClr>
                <a:schemeClr val="accent2"/>
              </a:buClr>
              <a:buSzPts val="2100"/>
              <a:buNone/>
              <a:defRPr sz="2100">
                <a:solidFill>
                  <a:schemeClr val="accent2"/>
                </a:solidFill>
              </a:defRPr>
            </a:lvl6pPr>
            <a:lvl7pPr lvl="6" algn="ctr">
              <a:lnSpc>
                <a:spcPct val="115000"/>
              </a:lnSpc>
              <a:spcBef>
                <a:spcPts val="0"/>
              </a:spcBef>
              <a:spcAft>
                <a:spcPts val="0"/>
              </a:spcAft>
              <a:buClr>
                <a:schemeClr val="accent2"/>
              </a:buClr>
              <a:buSzPts val="2100"/>
              <a:buNone/>
              <a:defRPr sz="2100">
                <a:solidFill>
                  <a:schemeClr val="accent2"/>
                </a:solidFill>
              </a:defRPr>
            </a:lvl7pPr>
            <a:lvl8pPr lvl="7" algn="ctr">
              <a:lnSpc>
                <a:spcPct val="115000"/>
              </a:lnSpc>
              <a:spcBef>
                <a:spcPts val="0"/>
              </a:spcBef>
              <a:spcAft>
                <a:spcPts val="0"/>
              </a:spcAft>
              <a:buClr>
                <a:schemeClr val="accent2"/>
              </a:buClr>
              <a:buSzPts val="2100"/>
              <a:buNone/>
              <a:defRPr sz="2100">
                <a:solidFill>
                  <a:schemeClr val="accent2"/>
                </a:solidFill>
              </a:defRPr>
            </a:lvl8pPr>
            <a:lvl9pPr lvl="8" algn="ctr">
              <a:lnSpc>
                <a:spcPct val="115000"/>
              </a:lnSpc>
              <a:spcBef>
                <a:spcPts val="0"/>
              </a:spcBef>
              <a:spcAft>
                <a:spcPts val="0"/>
              </a:spcAft>
              <a:buClr>
                <a:schemeClr val="accent2"/>
              </a:buClr>
              <a:buSzPts val="2100"/>
              <a:buNone/>
              <a:defRPr sz="2100">
                <a:solidFill>
                  <a:schemeClr val="accent2"/>
                </a:solidFill>
              </a:defRPr>
            </a:lvl9pPr>
          </a:lstStyle>
          <a:p/>
        </p:txBody>
      </p:sp>
      <p:sp>
        <p:nvSpPr>
          <p:cNvPr id="597" name="Google Shape;597;p20"/>
          <p:cNvSpPr txBox="1"/>
          <p:nvPr>
            <p:ph idx="8" type="subTitle"/>
          </p:nvPr>
        </p:nvSpPr>
        <p:spPr>
          <a:xfrm>
            <a:off x="6397657" y="3919317"/>
            <a:ext cx="2046000" cy="54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598" name="Google Shape;598;p20"/>
          <p:cNvGrpSpPr/>
          <p:nvPr/>
        </p:nvGrpSpPr>
        <p:grpSpPr>
          <a:xfrm>
            <a:off x="-151415" y="1400465"/>
            <a:ext cx="2568639" cy="2582800"/>
            <a:chOff x="505100" y="-787775"/>
            <a:chExt cx="2331100" cy="2343951"/>
          </a:xfrm>
        </p:grpSpPr>
        <p:sp>
          <p:nvSpPr>
            <p:cNvPr id="599" name="Google Shape;599;p2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 name="Google Shape;619;p20"/>
          <p:cNvGrpSpPr/>
          <p:nvPr/>
        </p:nvGrpSpPr>
        <p:grpSpPr>
          <a:xfrm>
            <a:off x="-151415" y="3983265"/>
            <a:ext cx="2568639" cy="2582800"/>
            <a:chOff x="505100" y="-787775"/>
            <a:chExt cx="2331100" cy="2343951"/>
          </a:xfrm>
        </p:grpSpPr>
        <p:sp>
          <p:nvSpPr>
            <p:cNvPr id="620" name="Google Shape;620;p2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40" name="Google Shape;640;p20"/>
          <p:cNvPicPr preferRelativeResize="0"/>
          <p:nvPr/>
        </p:nvPicPr>
        <p:blipFill rotWithShape="1">
          <a:blip r:embed="rId2">
            <a:alphaModFix/>
          </a:blip>
          <a:srcRect b="0" l="0" r="0" t="0"/>
          <a:stretch/>
        </p:blipFill>
        <p:spPr>
          <a:xfrm rot="-8099980">
            <a:off x="-493602" y="2647111"/>
            <a:ext cx="1509028" cy="1509028"/>
          </a:xfrm>
          <a:prstGeom prst="rect">
            <a:avLst/>
          </a:prstGeom>
          <a:noFill/>
          <a:ln>
            <a:noFill/>
          </a:ln>
        </p:spPr>
      </p:pic>
      <p:grpSp>
        <p:nvGrpSpPr>
          <p:cNvPr id="641" name="Google Shape;641;p20"/>
          <p:cNvGrpSpPr/>
          <p:nvPr/>
        </p:nvGrpSpPr>
        <p:grpSpPr>
          <a:xfrm>
            <a:off x="6583796" y="-1559535"/>
            <a:ext cx="2568639" cy="2582800"/>
            <a:chOff x="505100" y="-787775"/>
            <a:chExt cx="2331100" cy="2343951"/>
          </a:xfrm>
        </p:grpSpPr>
        <p:sp>
          <p:nvSpPr>
            <p:cNvPr id="642" name="Google Shape;642;p2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2" name="Google Shape;662;p20"/>
          <p:cNvPicPr preferRelativeResize="0"/>
          <p:nvPr/>
        </p:nvPicPr>
        <p:blipFill rotWithShape="1">
          <a:blip r:embed="rId3">
            <a:alphaModFix/>
          </a:blip>
          <a:srcRect b="0" l="0" r="0" t="0"/>
          <a:stretch/>
        </p:blipFill>
        <p:spPr>
          <a:xfrm flipH="1" rot="10799929">
            <a:off x="446792" y="2124678"/>
            <a:ext cx="1678017" cy="1134392"/>
          </a:xfrm>
          <a:prstGeom prst="rect">
            <a:avLst/>
          </a:prstGeom>
          <a:noFill/>
          <a:ln>
            <a:noFill/>
          </a:ln>
        </p:spPr>
      </p:pic>
      <p:pic>
        <p:nvPicPr>
          <p:cNvPr id="663" name="Google Shape;663;p20"/>
          <p:cNvPicPr preferRelativeResize="0"/>
          <p:nvPr/>
        </p:nvPicPr>
        <p:blipFill rotWithShape="1">
          <a:blip r:embed="rId4">
            <a:alphaModFix/>
          </a:blip>
          <a:srcRect b="0" l="0" r="0" t="0"/>
          <a:stretch/>
        </p:blipFill>
        <p:spPr>
          <a:xfrm rot="8283414">
            <a:off x="1942624" y="3277871"/>
            <a:ext cx="625254" cy="14849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
    <p:spTree>
      <p:nvGrpSpPr>
        <p:cNvPr id="56" name="Shape 56"/>
        <p:cNvGrpSpPr/>
        <p:nvPr/>
      </p:nvGrpSpPr>
      <p:grpSpPr>
        <a:xfrm>
          <a:off x="0" y="0"/>
          <a:ext cx="0" cy="0"/>
          <a:chOff x="0" y="0"/>
          <a:chExt cx="0" cy="0"/>
        </a:xfrm>
      </p:grpSpPr>
      <p:sp>
        <p:nvSpPr>
          <p:cNvPr id="57" name="Google Shape;57;p3"/>
          <p:cNvSpPr txBox="1"/>
          <p:nvPr>
            <p:ph type="title"/>
          </p:nvPr>
        </p:nvSpPr>
        <p:spPr>
          <a:xfrm>
            <a:off x="713225" y="397687"/>
            <a:ext cx="77175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3"/>
          <p:cNvSpPr txBox="1"/>
          <p:nvPr>
            <p:ph idx="2" type="title"/>
          </p:nvPr>
        </p:nvSpPr>
        <p:spPr>
          <a:xfrm>
            <a:off x="731482" y="1404004"/>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59" name="Google Shape;59;p3"/>
          <p:cNvSpPr txBox="1"/>
          <p:nvPr>
            <p:ph idx="1" type="subTitle"/>
          </p:nvPr>
        </p:nvSpPr>
        <p:spPr>
          <a:xfrm>
            <a:off x="713303" y="1983255"/>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60" name="Google Shape;60;p3"/>
          <p:cNvSpPr txBox="1"/>
          <p:nvPr>
            <p:ph idx="3" type="subTitle"/>
          </p:nvPr>
        </p:nvSpPr>
        <p:spPr>
          <a:xfrm>
            <a:off x="715870" y="2234867"/>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sp>
        <p:nvSpPr>
          <p:cNvPr id="61" name="Google Shape;61;p3"/>
          <p:cNvSpPr txBox="1"/>
          <p:nvPr>
            <p:ph idx="4" type="title"/>
          </p:nvPr>
        </p:nvSpPr>
        <p:spPr>
          <a:xfrm>
            <a:off x="3445118" y="1404011"/>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62" name="Google Shape;62;p3"/>
          <p:cNvSpPr txBox="1"/>
          <p:nvPr>
            <p:ph idx="5" type="subTitle"/>
          </p:nvPr>
        </p:nvSpPr>
        <p:spPr>
          <a:xfrm>
            <a:off x="3426938" y="1983255"/>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63" name="Google Shape;63;p3"/>
          <p:cNvSpPr txBox="1"/>
          <p:nvPr>
            <p:ph idx="6" type="subTitle"/>
          </p:nvPr>
        </p:nvSpPr>
        <p:spPr>
          <a:xfrm>
            <a:off x="3429505" y="2234867"/>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sp>
        <p:nvSpPr>
          <p:cNvPr id="64" name="Google Shape;64;p3"/>
          <p:cNvSpPr txBox="1"/>
          <p:nvPr>
            <p:ph idx="7" type="title"/>
          </p:nvPr>
        </p:nvSpPr>
        <p:spPr>
          <a:xfrm>
            <a:off x="6161182" y="1404011"/>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65" name="Google Shape;65;p3"/>
          <p:cNvSpPr txBox="1"/>
          <p:nvPr>
            <p:ph idx="8" type="subTitle"/>
          </p:nvPr>
        </p:nvSpPr>
        <p:spPr>
          <a:xfrm>
            <a:off x="6143002" y="1983255"/>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66" name="Google Shape;66;p3"/>
          <p:cNvSpPr txBox="1"/>
          <p:nvPr>
            <p:ph idx="9" type="subTitle"/>
          </p:nvPr>
        </p:nvSpPr>
        <p:spPr>
          <a:xfrm>
            <a:off x="6145569" y="2234867"/>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sp>
        <p:nvSpPr>
          <p:cNvPr id="67" name="Google Shape;67;p3"/>
          <p:cNvSpPr txBox="1"/>
          <p:nvPr>
            <p:ph idx="13" type="title"/>
          </p:nvPr>
        </p:nvSpPr>
        <p:spPr>
          <a:xfrm>
            <a:off x="731473" y="3240502"/>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68" name="Google Shape;68;p3"/>
          <p:cNvSpPr txBox="1"/>
          <p:nvPr>
            <p:ph idx="14" type="subTitle"/>
          </p:nvPr>
        </p:nvSpPr>
        <p:spPr>
          <a:xfrm>
            <a:off x="713278" y="3819752"/>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69" name="Google Shape;69;p3"/>
          <p:cNvSpPr txBox="1"/>
          <p:nvPr>
            <p:ph idx="15" type="subTitle"/>
          </p:nvPr>
        </p:nvSpPr>
        <p:spPr>
          <a:xfrm>
            <a:off x="715845" y="4071365"/>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sp>
        <p:nvSpPr>
          <p:cNvPr id="70" name="Google Shape;70;p3"/>
          <p:cNvSpPr txBox="1"/>
          <p:nvPr>
            <p:ph idx="16" type="title"/>
          </p:nvPr>
        </p:nvSpPr>
        <p:spPr>
          <a:xfrm>
            <a:off x="3445109" y="3240509"/>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71" name="Google Shape;71;p3"/>
          <p:cNvSpPr txBox="1"/>
          <p:nvPr>
            <p:ph idx="17" type="subTitle"/>
          </p:nvPr>
        </p:nvSpPr>
        <p:spPr>
          <a:xfrm>
            <a:off x="3426913" y="3819752"/>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72" name="Google Shape;72;p3"/>
          <p:cNvSpPr txBox="1"/>
          <p:nvPr>
            <p:ph idx="18" type="subTitle"/>
          </p:nvPr>
        </p:nvSpPr>
        <p:spPr>
          <a:xfrm>
            <a:off x="3429480" y="4071365"/>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sp>
        <p:nvSpPr>
          <p:cNvPr id="73" name="Google Shape;73;p3"/>
          <p:cNvSpPr txBox="1"/>
          <p:nvPr>
            <p:ph idx="19" type="title"/>
          </p:nvPr>
        </p:nvSpPr>
        <p:spPr>
          <a:xfrm>
            <a:off x="6161174" y="3240509"/>
            <a:ext cx="813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3600"/>
              <a:buFont typeface="Pangolin"/>
              <a:buNone/>
              <a:defRPr sz="3000">
                <a:solidFill>
                  <a:srgbClr val="064045"/>
                </a:solidFill>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p:txBody>
      </p:sp>
      <p:sp>
        <p:nvSpPr>
          <p:cNvPr id="74" name="Google Shape;74;p3"/>
          <p:cNvSpPr txBox="1"/>
          <p:nvPr>
            <p:ph idx="20" type="subTitle"/>
          </p:nvPr>
        </p:nvSpPr>
        <p:spPr>
          <a:xfrm>
            <a:off x="6142977" y="3819752"/>
            <a:ext cx="2279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2"/>
              </a:buClr>
              <a:buSzPts val="3000"/>
              <a:buNone/>
              <a:defRPr i="0" sz="2200">
                <a:latin typeface="Spline Sans Mono Medium"/>
                <a:ea typeface="Spline Sans Mono Medium"/>
                <a:cs typeface="Spline Sans Mono Medium"/>
                <a:sym typeface="Spline Sans Mono Medium"/>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p:txBody>
      </p:sp>
      <p:sp>
        <p:nvSpPr>
          <p:cNvPr id="75" name="Google Shape;75;p3"/>
          <p:cNvSpPr txBox="1"/>
          <p:nvPr>
            <p:ph idx="21" type="subTitle"/>
          </p:nvPr>
        </p:nvSpPr>
        <p:spPr>
          <a:xfrm>
            <a:off x="6145544" y="4071365"/>
            <a:ext cx="227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p:txBody>
      </p:sp>
      <p:grpSp>
        <p:nvGrpSpPr>
          <p:cNvPr id="76" name="Google Shape;76;p3"/>
          <p:cNvGrpSpPr/>
          <p:nvPr/>
        </p:nvGrpSpPr>
        <p:grpSpPr>
          <a:xfrm>
            <a:off x="-1457003" y="1290354"/>
            <a:ext cx="1983300" cy="1994233"/>
            <a:chOff x="505100" y="-787775"/>
            <a:chExt cx="2331100" cy="2343951"/>
          </a:xfrm>
        </p:grpSpPr>
        <p:sp>
          <p:nvSpPr>
            <p:cNvPr id="77" name="Google Shape;77;p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3"/>
          <p:cNvGrpSpPr/>
          <p:nvPr/>
        </p:nvGrpSpPr>
        <p:grpSpPr>
          <a:xfrm>
            <a:off x="7295077" y="-894107"/>
            <a:ext cx="2448821" cy="2462320"/>
            <a:chOff x="505100" y="-787775"/>
            <a:chExt cx="2331100" cy="2343951"/>
          </a:xfrm>
        </p:grpSpPr>
        <p:sp>
          <p:nvSpPr>
            <p:cNvPr id="98" name="Google Shape;98;p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8" name="Google Shape;118;p3"/>
          <p:cNvPicPr preferRelativeResize="0"/>
          <p:nvPr/>
        </p:nvPicPr>
        <p:blipFill rotWithShape="1">
          <a:blip r:embed="rId2">
            <a:alphaModFix/>
          </a:blip>
          <a:srcRect b="0" l="0" r="0" t="0"/>
          <a:stretch/>
        </p:blipFill>
        <p:spPr>
          <a:xfrm rot="3742486">
            <a:off x="7771846" y="603055"/>
            <a:ext cx="1454485" cy="983290"/>
          </a:xfrm>
          <a:prstGeom prst="rect">
            <a:avLst/>
          </a:prstGeom>
          <a:noFill/>
          <a:ln>
            <a:noFill/>
          </a:ln>
        </p:spPr>
      </p:pic>
      <p:pic>
        <p:nvPicPr>
          <p:cNvPr id="119" name="Google Shape;119;p3"/>
          <p:cNvPicPr preferRelativeResize="0"/>
          <p:nvPr/>
        </p:nvPicPr>
        <p:blipFill rotWithShape="1">
          <a:blip r:embed="rId3">
            <a:alphaModFix/>
          </a:blip>
          <a:srcRect b="0" l="0" r="0" t="0"/>
          <a:stretch/>
        </p:blipFill>
        <p:spPr>
          <a:xfrm rot="9959802">
            <a:off x="-57916" y="731187"/>
            <a:ext cx="481414" cy="1143384"/>
          </a:xfrm>
          <a:prstGeom prst="rect">
            <a:avLst/>
          </a:prstGeom>
          <a:noFill/>
          <a:ln>
            <a:noFill/>
          </a:ln>
        </p:spPr>
      </p:pic>
      <p:pic>
        <p:nvPicPr>
          <p:cNvPr id="120" name="Google Shape;120;p3"/>
          <p:cNvPicPr preferRelativeResize="0"/>
          <p:nvPr/>
        </p:nvPicPr>
        <p:blipFill rotWithShape="1">
          <a:blip r:embed="rId4">
            <a:alphaModFix/>
          </a:blip>
          <a:srcRect b="0" l="0" r="0" t="0"/>
          <a:stretch/>
        </p:blipFill>
        <p:spPr>
          <a:xfrm rot="-10799943">
            <a:off x="7915100" y="2640416"/>
            <a:ext cx="1828800" cy="132756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0_1">
    <p:spTree>
      <p:nvGrpSpPr>
        <p:cNvPr id="664" name="Shape 664"/>
        <p:cNvGrpSpPr/>
        <p:nvPr/>
      </p:nvGrpSpPr>
      <p:grpSpPr>
        <a:xfrm>
          <a:off x="0" y="0"/>
          <a:ext cx="0" cy="0"/>
          <a:chOff x="0" y="0"/>
          <a:chExt cx="0" cy="0"/>
        </a:xfrm>
      </p:grpSpPr>
      <p:grpSp>
        <p:nvGrpSpPr>
          <p:cNvPr id="665" name="Google Shape;665;p21"/>
          <p:cNvGrpSpPr/>
          <p:nvPr/>
        </p:nvGrpSpPr>
        <p:grpSpPr>
          <a:xfrm>
            <a:off x="1787814" y="-75340"/>
            <a:ext cx="5568299" cy="5598996"/>
            <a:chOff x="505100" y="-787775"/>
            <a:chExt cx="2331100" cy="2343951"/>
          </a:xfrm>
        </p:grpSpPr>
        <p:sp>
          <p:nvSpPr>
            <p:cNvPr id="666" name="Google Shape;666;p21"/>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1"/>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1"/>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1"/>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1"/>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1"/>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1"/>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1"/>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1"/>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1"/>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1"/>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1"/>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1"/>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1"/>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1"/>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1"/>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1"/>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1"/>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1"/>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1"/>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6" name="Google Shape;686;p21"/>
          <p:cNvPicPr preferRelativeResize="0"/>
          <p:nvPr/>
        </p:nvPicPr>
        <p:blipFill rotWithShape="1">
          <a:blip r:embed="rId2">
            <a:alphaModFix/>
          </a:blip>
          <a:srcRect b="0" l="0" r="0" t="0"/>
          <a:stretch/>
        </p:blipFill>
        <p:spPr>
          <a:xfrm>
            <a:off x="6901388" y="3636463"/>
            <a:ext cx="1803699" cy="1805364"/>
          </a:xfrm>
          <a:prstGeom prst="rect">
            <a:avLst/>
          </a:prstGeom>
          <a:noFill/>
          <a:ln>
            <a:noFill/>
          </a:ln>
        </p:spPr>
      </p:pic>
      <p:pic>
        <p:nvPicPr>
          <p:cNvPr id="687" name="Google Shape;687;p21"/>
          <p:cNvPicPr preferRelativeResize="0"/>
          <p:nvPr/>
        </p:nvPicPr>
        <p:blipFill rotWithShape="1">
          <a:blip r:embed="rId3">
            <a:alphaModFix/>
          </a:blip>
          <a:srcRect b="0" l="0" r="0" t="0"/>
          <a:stretch/>
        </p:blipFill>
        <p:spPr>
          <a:xfrm rot="3600065">
            <a:off x="8161111" y="3384109"/>
            <a:ext cx="539338" cy="1280913"/>
          </a:xfrm>
          <a:prstGeom prst="rect">
            <a:avLst/>
          </a:prstGeom>
          <a:noFill/>
          <a:ln>
            <a:noFill/>
          </a:ln>
        </p:spPr>
      </p:pic>
      <p:pic>
        <p:nvPicPr>
          <p:cNvPr id="688" name="Google Shape;688;p21"/>
          <p:cNvPicPr preferRelativeResize="0"/>
          <p:nvPr/>
        </p:nvPicPr>
        <p:blipFill rotWithShape="1">
          <a:blip r:embed="rId4">
            <a:alphaModFix/>
          </a:blip>
          <a:srcRect b="0" l="0" r="0" t="0"/>
          <a:stretch/>
        </p:blipFill>
        <p:spPr>
          <a:xfrm rot="7937804">
            <a:off x="-33674" y="269729"/>
            <a:ext cx="1753724" cy="1185581"/>
          </a:xfrm>
          <a:prstGeom prst="rect">
            <a:avLst/>
          </a:prstGeom>
          <a:noFill/>
          <a:ln>
            <a:noFill/>
          </a:ln>
        </p:spPr>
      </p:pic>
      <p:pic>
        <p:nvPicPr>
          <p:cNvPr id="689" name="Google Shape;689;p21"/>
          <p:cNvPicPr preferRelativeResize="0"/>
          <p:nvPr/>
        </p:nvPicPr>
        <p:blipFill rotWithShape="1">
          <a:blip r:embed="rId3">
            <a:alphaModFix/>
          </a:blip>
          <a:srcRect b="0" l="0" r="0" t="0"/>
          <a:stretch/>
        </p:blipFill>
        <p:spPr>
          <a:xfrm rot="9693756">
            <a:off x="553383" y="1474225"/>
            <a:ext cx="601421" cy="1428360"/>
          </a:xfrm>
          <a:prstGeom prst="rect">
            <a:avLst/>
          </a:prstGeom>
          <a:noFill/>
          <a:ln>
            <a:noFill/>
          </a:ln>
        </p:spPr>
      </p:pic>
      <p:sp>
        <p:nvSpPr>
          <p:cNvPr id="690" name="Google Shape;690;p21"/>
          <p:cNvSpPr txBox="1"/>
          <p:nvPr>
            <p:ph type="title"/>
          </p:nvPr>
        </p:nvSpPr>
        <p:spPr>
          <a:xfrm>
            <a:off x="1508700" y="1140588"/>
            <a:ext cx="6126600" cy="193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3500"/>
              <a:buNone/>
              <a:defRPr sz="15500"/>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p:txBody>
      </p:sp>
      <p:sp>
        <p:nvSpPr>
          <p:cNvPr id="691" name="Google Shape;691;p21"/>
          <p:cNvSpPr txBox="1"/>
          <p:nvPr>
            <p:ph idx="1" type="body"/>
          </p:nvPr>
        </p:nvSpPr>
        <p:spPr>
          <a:xfrm>
            <a:off x="1972050" y="3273913"/>
            <a:ext cx="5199900" cy="729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i="0" sz="16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692" name="Shape 692"/>
        <p:cNvGrpSpPr/>
        <p:nvPr/>
      </p:nvGrpSpPr>
      <p:grpSpPr>
        <a:xfrm>
          <a:off x="0" y="0"/>
          <a:ext cx="0" cy="0"/>
          <a:chOff x="0" y="0"/>
          <a:chExt cx="0" cy="0"/>
        </a:xfrm>
      </p:grpSpPr>
      <p:grpSp>
        <p:nvGrpSpPr>
          <p:cNvPr id="693" name="Google Shape;693;p22"/>
          <p:cNvGrpSpPr/>
          <p:nvPr/>
        </p:nvGrpSpPr>
        <p:grpSpPr>
          <a:xfrm>
            <a:off x="4542636" y="4"/>
            <a:ext cx="4963844" cy="5230058"/>
            <a:chOff x="505100" y="-787775"/>
            <a:chExt cx="2331100" cy="2343951"/>
          </a:xfrm>
        </p:grpSpPr>
        <p:sp>
          <p:nvSpPr>
            <p:cNvPr id="694" name="Google Shape;694;p22"/>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2"/>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2"/>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2"/>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2"/>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2"/>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2"/>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2"/>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2"/>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2"/>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2"/>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2"/>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2"/>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2"/>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2"/>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2"/>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2"/>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2"/>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2"/>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2"/>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14" name="Google Shape;714;p22"/>
          <p:cNvPicPr preferRelativeResize="0"/>
          <p:nvPr/>
        </p:nvPicPr>
        <p:blipFill rotWithShape="1">
          <a:blip r:embed="rId2">
            <a:alphaModFix/>
          </a:blip>
          <a:srcRect b="0" l="0" r="0" t="0"/>
          <a:stretch/>
        </p:blipFill>
        <p:spPr>
          <a:xfrm rot="-3853986">
            <a:off x="6569617" y="-61648"/>
            <a:ext cx="1900617" cy="1284894"/>
          </a:xfrm>
          <a:prstGeom prst="rect">
            <a:avLst/>
          </a:prstGeom>
          <a:noFill/>
          <a:ln>
            <a:noFill/>
          </a:ln>
        </p:spPr>
      </p:pic>
      <p:pic>
        <p:nvPicPr>
          <p:cNvPr id="715" name="Google Shape;715;p22"/>
          <p:cNvPicPr preferRelativeResize="0"/>
          <p:nvPr/>
        </p:nvPicPr>
        <p:blipFill rotWithShape="1">
          <a:blip r:embed="rId3">
            <a:alphaModFix/>
          </a:blip>
          <a:srcRect b="0" l="0" r="0" t="0"/>
          <a:stretch/>
        </p:blipFill>
        <p:spPr>
          <a:xfrm>
            <a:off x="7137326" y="3295676"/>
            <a:ext cx="1803699" cy="1805364"/>
          </a:xfrm>
          <a:prstGeom prst="rect">
            <a:avLst/>
          </a:prstGeom>
          <a:noFill/>
          <a:ln>
            <a:noFill/>
          </a:ln>
        </p:spPr>
      </p:pic>
      <p:pic>
        <p:nvPicPr>
          <p:cNvPr id="716" name="Google Shape;716;p22"/>
          <p:cNvPicPr preferRelativeResize="0"/>
          <p:nvPr/>
        </p:nvPicPr>
        <p:blipFill rotWithShape="1">
          <a:blip r:embed="rId4">
            <a:alphaModFix/>
          </a:blip>
          <a:srcRect b="0" l="0" r="0" t="0"/>
          <a:stretch/>
        </p:blipFill>
        <p:spPr>
          <a:xfrm rot="-6664805">
            <a:off x="5930376" y="2661674"/>
            <a:ext cx="2292896" cy="16644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717" name="Shape 717"/>
        <p:cNvGrpSpPr/>
        <p:nvPr/>
      </p:nvGrpSpPr>
      <p:grpSpPr>
        <a:xfrm>
          <a:off x="0" y="0"/>
          <a:ext cx="0" cy="0"/>
          <a:chOff x="0" y="0"/>
          <a:chExt cx="0" cy="0"/>
        </a:xfrm>
      </p:grpSpPr>
      <p:grpSp>
        <p:nvGrpSpPr>
          <p:cNvPr id="718" name="Google Shape;718;p23"/>
          <p:cNvGrpSpPr/>
          <p:nvPr/>
        </p:nvGrpSpPr>
        <p:grpSpPr>
          <a:xfrm>
            <a:off x="172704" y="173167"/>
            <a:ext cx="3053741" cy="3217541"/>
            <a:chOff x="505100" y="-787775"/>
            <a:chExt cx="2331100" cy="2343951"/>
          </a:xfrm>
        </p:grpSpPr>
        <p:sp>
          <p:nvSpPr>
            <p:cNvPr id="719" name="Google Shape;719;p2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 name="Google Shape;739;p23"/>
          <p:cNvGrpSpPr/>
          <p:nvPr/>
        </p:nvGrpSpPr>
        <p:grpSpPr>
          <a:xfrm>
            <a:off x="5917555" y="1752792"/>
            <a:ext cx="3053741" cy="3217541"/>
            <a:chOff x="505100" y="-787775"/>
            <a:chExt cx="2331100" cy="2343951"/>
          </a:xfrm>
        </p:grpSpPr>
        <p:sp>
          <p:nvSpPr>
            <p:cNvPr id="740" name="Google Shape;740;p2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60" name="Google Shape;760;p23"/>
          <p:cNvPicPr preferRelativeResize="0"/>
          <p:nvPr/>
        </p:nvPicPr>
        <p:blipFill rotWithShape="1">
          <a:blip r:embed="rId2">
            <a:alphaModFix/>
          </a:blip>
          <a:srcRect b="0" l="0" r="0" t="0"/>
          <a:stretch/>
        </p:blipFill>
        <p:spPr>
          <a:xfrm rot="3600114">
            <a:off x="7484957" y="3585321"/>
            <a:ext cx="866486" cy="2057845"/>
          </a:xfrm>
          <a:prstGeom prst="rect">
            <a:avLst/>
          </a:prstGeom>
          <a:noFill/>
          <a:ln>
            <a:noFill/>
          </a:ln>
        </p:spPr>
      </p:pic>
      <p:pic>
        <p:nvPicPr>
          <p:cNvPr id="761" name="Google Shape;761;p23"/>
          <p:cNvPicPr preferRelativeResize="0"/>
          <p:nvPr/>
        </p:nvPicPr>
        <p:blipFill rotWithShape="1">
          <a:blip r:embed="rId2">
            <a:alphaModFix/>
          </a:blip>
          <a:srcRect b="0" l="0" r="0" t="0"/>
          <a:stretch/>
        </p:blipFill>
        <p:spPr>
          <a:xfrm flipH="1" rot="-1652071">
            <a:off x="7237079" y="2863207"/>
            <a:ext cx="866482" cy="2057849"/>
          </a:xfrm>
          <a:prstGeom prst="rect">
            <a:avLst/>
          </a:prstGeom>
          <a:noFill/>
          <a:ln>
            <a:noFill/>
          </a:ln>
        </p:spPr>
      </p:pic>
      <p:pic>
        <p:nvPicPr>
          <p:cNvPr id="762" name="Google Shape;762;p23"/>
          <p:cNvPicPr preferRelativeResize="0"/>
          <p:nvPr/>
        </p:nvPicPr>
        <p:blipFill rotWithShape="1">
          <a:blip r:embed="rId3">
            <a:alphaModFix/>
          </a:blip>
          <a:srcRect b="0" l="0" r="0" t="0"/>
          <a:stretch/>
        </p:blipFill>
        <p:spPr>
          <a:xfrm flipH="1" rot="9425196">
            <a:off x="380691" y="357002"/>
            <a:ext cx="1788020" cy="1599895"/>
          </a:xfrm>
          <a:prstGeom prst="rect">
            <a:avLst/>
          </a:prstGeom>
          <a:noFill/>
          <a:ln>
            <a:noFill/>
          </a:ln>
        </p:spPr>
      </p:pic>
      <p:pic>
        <p:nvPicPr>
          <p:cNvPr id="763" name="Google Shape;763;p23"/>
          <p:cNvPicPr preferRelativeResize="0"/>
          <p:nvPr/>
        </p:nvPicPr>
        <p:blipFill rotWithShape="1">
          <a:blip r:embed="rId4">
            <a:alphaModFix/>
          </a:blip>
          <a:srcRect b="0" l="0" r="0" t="0"/>
          <a:stretch/>
        </p:blipFill>
        <p:spPr>
          <a:xfrm rot="5276287">
            <a:off x="1741930" y="696325"/>
            <a:ext cx="746451" cy="747149"/>
          </a:xfrm>
          <a:prstGeom prst="rect">
            <a:avLst/>
          </a:prstGeom>
          <a:noFill/>
          <a:ln>
            <a:noFill/>
          </a:ln>
        </p:spPr>
      </p:pic>
      <p:pic>
        <p:nvPicPr>
          <p:cNvPr id="764" name="Google Shape;764;p23"/>
          <p:cNvPicPr preferRelativeResize="0"/>
          <p:nvPr/>
        </p:nvPicPr>
        <p:blipFill rotWithShape="1">
          <a:blip r:embed="rId4">
            <a:alphaModFix/>
          </a:blip>
          <a:srcRect b="0" l="0" r="0" t="0"/>
          <a:stretch/>
        </p:blipFill>
        <p:spPr>
          <a:xfrm rot="4193362">
            <a:off x="614109" y="2786432"/>
            <a:ext cx="405123" cy="4054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grpSp>
        <p:nvGrpSpPr>
          <p:cNvPr id="122" name="Google Shape;122;p4"/>
          <p:cNvGrpSpPr/>
          <p:nvPr/>
        </p:nvGrpSpPr>
        <p:grpSpPr>
          <a:xfrm>
            <a:off x="5890029" y="4181616"/>
            <a:ext cx="3253982" cy="3271921"/>
            <a:chOff x="505100" y="-787775"/>
            <a:chExt cx="2331100" cy="2343951"/>
          </a:xfrm>
        </p:grpSpPr>
        <p:sp>
          <p:nvSpPr>
            <p:cNvPr id="123" name="Google Shape;123;p4"/>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3" name="Google Shape;143;p4"/>
          <p:cNvPicPr preferRelativeResize="0"/>
          <p:nvPr/>
        </p:nvPicPr>
        <p:blipFill rotWithShape="1">
          <a:blip r:embed="rId2">
            <a:alphaModFix/>
          </a:blip>
          <a:srcRect b="0" l="0" r="0" t="0"/>
          <a:stretch/>
        </p:blipFill>
        <p:spPr>
          <a:xfrm rot="-6387189">
            <a:off x="6424589" y="3786405"/>
            <a:ext cx="2184847" cy="1477039"/>
          </a:xfrm>
          <a:prstGeom prst="rect">
            <a:avLst/>
          </a:prstGeom>
          <a:noFill/>
          <a:ln>
            <a:noFill/>
          </a:ln>
        </p:spPr>
      </p:pic>
      <p:grpSp>
        <p:nvGrpSpPr>
          <p:cNvPr id="144" name="Google Shape;144;p4"/>
          <p:cNvGrpSpPr/>
          <p:nvPr/>
        </p:nvGrpSpPr>
        <p:grpSpPr>
          <a:xfrm>
            <a:off x="4" y="-1300934"/>
            <a:ext cx="3253982" cy="3271921"/>
            <a:chOff x="505100" y="-787775"/>
            <a:chExt cx="2331100" cy="2343951"/>
          </a:xfrm>
        </p:grpSpPr>
        <p:sp>
          <p:nvSpPr>
            <p:cNvPr id="145" name="Google Shape;145;p4"/>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5" name="Google Shape;165;p4"/>
          <p:cNvPicPr preferRelativeResize="0"/>
          <p:nvPr/>
        </p:nvPicPr>
        <p:blipFill rotWithShape="1">
          <a:blip r:embed="rId3">
            <a:alphaModFix/>
          </a:blip>
          <a:srcRect b="0" l="0" r="0" t="0"/>
          <a:stretch/>
        </p:blipFill>
        <p:spPr>
          <a:xfrm rot="-7833307">
            <a:off x="-598973" y="-265948"/>
            <a:ext cx="1954644" cy="1954644"/>
          </a:xfrm>
          <a:prstGeom prst="rect">
            <a:avLst/>
          </a:prstGeom>
          <a:noFill/>
          <a:ln>
            <a:noFill/>
          </a:ln>
        </p:spPr>
      </p:pic>
      <p:pic>
        <p:nvPicPr>
          <p:cNvPr id="166" name="Google Shape;166;p4"/>
          <p:cNvPicPr preferRelativeResize="0"/>
          <p:nvPr/>
        </p:nvPicPr>
        <p:blipFill rotWithShape="1">
          <a:blip r:embed="rId4">
            <a:alphaModFix/>
          </a:blip>
          <a:srcRect b="0" l="0" r="0" t="0"/>
          <a:stretch/>
        </p:blipFill>
        <p:spPr>
          <a:xfrm flipH="1" rot="7020097">
            <a:off x="1976220" y="83821"/>
            <a:ext cx="537961" cy="1277658"/>
          </a:xfrm>
          <a:prstGeom prst="rect">
            <a:avLst/>
          </a:prstGeom>
          <a:noFill/>
          <a:ln>
            <a:noFill/>
          </a:ln>
        </p:spPr>
      </p:pic>
      <p:pic>
        <p:nvPicPr>
          <p:cNvPr id="167" name="Google Shape;167;p4"/>
          <p:cNvPicPr preferRelativeResize="0"/>
          <p:nvPr/>
        </p:nvPicPr>
        <p:blipFill rotWithShape="1">
          <a:blip r:embed="rId4">
            <a:alphaModFix/>
          </a:blip>
          <a:srcRect b="0" l="0" r="0" t="0"/>
          <a:stretch/>
        </p:blipFill>
        <p:spPr>
          <a:xfrm rot="-7020092">
            <a:off x="8554696" y="2905186"/>
            <a:ext cx="556609" cy="1321946"/>
          </a:xfrm>
          <a:prstGeom prst="rect">
            <a:avLst/>
          </a:prstGeom>
          <a:noFill/>
          <a:ln>
            <a:noFill/>
          </a:ln>
        </p:spPr>
      </p:pic>
      <p:sp>
        <p:nvSpPr>
          <p:cNvPr id="168" name="Google Shape;168;p4"/>
          <p:cNvSpPr txBox="1"/>
          <p:nvPr>
            <p:ph type="title"/>
          </p:nvPr>
        </p:nvSpPr>
        <p:spPr>
          <a:xfrm>
            <a:off x="1068450" y="2317693"/>
            <a:ext cx="7007100" cy="115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3500"/>
              <a:buNone/>
              <a:defRPr sz="80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p:txBody>
      </p:sp>
      <p:sp>
        <p:nvSpPr>
          <p:cNvPr id="169" name="Google Shape;169;p4"/>
          <p:cNvSpPr txBox="1"/>
          <p:nvPr>
            <p:ph idx="2" type="title"/>
          </p:nvPr>
        </p:nvSpPr>
        <p:spPr>
          <a:xfrm>
            <a:off x="4001263" y="1370468"/>
            <a:ext cx="1238100" cy="54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7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170" name="Google Shape;170;p4"/>
          <p:cNvSpPr txBox="1"/>
          <p:nvPr>
            <p:ph idx="1" type="subTitle"/>
          </p:nvPr>
        </p:nvSpPr>
        <p:spPr>
          <a:xfrm>
            <a:off x="1068450" y="3538818"/>
            <a:ext cx="7007100" cy="40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200"/>
              <a:buNone/>
              <a:defRPr i="0" sz="1600"/>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5"/>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3500"/>
              <a:buNone/>
              <a:defRPr/>
            </a:lvl1pPr>
            <a:lvl2pPr lvl="1" algn="l">
              <a:lnSpc>
                <a:spcPct val="100000"/>
              </a:lnSpc>
              <a:spcBef>
                <a:spcPts val="0"/>
              </a:spcBef>
              <a:spcAft>
                <a:spcPts val="0"/>
              </a:spcAft>
              <a:buClr>
                <a:schemeClr val="lt2"/>
              </a:buClr>
              <a:buSzPts val="2800"/>
              <a:buNone/>
              <a:defRPr>
                <a:solidFill>
                  <a:schemeClr val="lt2"/>
                </a:solidFill>
              </a:defRPr>
            </a:lvl2pPr>
            <a:lvl3pPr lvl="2" algn="l">
              <a:lnSpc>
                <a:spcPct val="100000"/>
              </a:lnSpc>
              <a:spcBef>
                <a:spcPts val="0"/>
              </a:spcBef>
              <a:spcAft>
                <a:spcPts val="0"/>
              </a:spcAft>
              <a:buClr>
                <a:schemeClr val="lt2"/>
              </a:buClr>
              <a:buSzPts val="2800"/>
              <a:buNone/>
              <a:defRPr>
                <a:solidFill>
                  <a:schemeClr val="lt2"/>
                </a:solidFill>
              </a:defRPr>
            </a:lvl3pPr>
            <a:lvl4pPr lvl="3" algn="l">
              <a:lnSpc>
                <a:spcPct val="100000"/>
              </a:lnSpc>
              <a:spcBef>
                <a:spcPts val="0"/>
              </a:spcBef>
              <a:spcAft>
                <a:spcPts val="0"/>
              </a:spcAft>
              <a:buClr>
                <a:schemeClr val="lt2"/>
              </a:buClr>
              <a:buSzPts val="2800"/>
              <a:buNone/>
              <a:defRPr>
                <a:solidFill>
                  <a:schemeClr val="lt2"/>
                </a:solidFill>
              </a:defRPr>
            </a:lvl4pPr>
            <a:lvl5pPr lvl="4" algn="l">
              <a:lnSpc>
                <a:spcPct val="100000"/>
              </a:lnSpc>
              <a:spcBef>
                <a:spcPts val="0"/>
              </a:spcBef>
              <a:spcAft>
                <a:spcPts val="0"/>
              </a:spcAft>
              <a:buClr>
                <a:schemeClr val="lt2"/>
              </a:buClr>
              <a:buSzPts val="2800"/>
              <a:buNone/>
              <a:defRPr>
                <a:solidFill>
                  <a:schemeClr val="lt2"/>
                </a:solidFill>
              </a:defRPr>
            </a:lvl5pPr>
            <a:lvl6pPr lvl="5" algn="l">
              <a:lnSpc>
                <a:spcPct val="100000"/>
              </a:lnSpc>
              <a:spcBef>
                <a:spcPts val="0"/>
              </a:spcBef>
              <a:spcAft>
                <a:spcPts val="0"/>
              </a:spcAft>
              <a:buClr>
                <a:schemeClr val="lt2"/>
              </a:buClr>
              <a:buSzPts val="2800"/>
              <a:buNone/>
              <a:defRPr>
                <a:solidFill>
                  <a:schemeClr val="lt2"/>
                </a:solidFill>
              </a:defRPr>
            </a:lvl6pPr>
            <a:lvl7pPr lvl="6" algn="l">
              <a:lnSpc>
                <a:spcPct val="100000"/>
              </a:lnSpc>
              <a:spcBef>
                <a:spcPts val="0"/>
              </a:spcBef>
              <a:spcAft>
                <a:spcPts val="0"/>
              </a:spcAft>
              <a:buClr>
                <a:schemeClr val="lt2"/>
              </a:buClr>
              <a:buSzPts val="2800"/>
              <a:buNone/>
              <a:defRPr>
                <a:solidFill>
                  <a:schemeClr val="lt2"/>
                </a:solidFill>
              </a:defRPr>
            </a:lvl7pPr>
            <a:lvl8pPr lvl="7" algn="l">
              <a:lnSpc>
                <a:spcPct val="100000"/>
              </a:lnSpc>
              <a:spcBef>
                <a:spcPts val="0"/>
              </a:spcBef>
              <a:spcAft>
                <a:spcPts val="0"/>
              </a:spcAft>
              <a:buClr>
                <a:schemeClr val="lt2"/>
              </a:buClr>
              <a:buSzPts val="2800"/>
              <a:buNone/>
              <a:defRPr>
                <a:solidFill>
                  <a:schemeClr val="lt2"/>
                </a:solidFill>
              </a:defRPr>
            </a:lvl8pPr>
            <a:lvl9pPr lvl="8" algn="l">
              <a:lnSpc>
                <a:spcPct val="100000"/>
              </a:lnSpc>
              <a:spcBef>
                <a:spcPts val="0"/>
              </a:spcBef>
              <a:spcAft>
                <a:spcPts val="0"/>
              </a:spcAft>
              <a:buClr>
                <a:schemeClr val="lt2"/>
              </a:buClr>
              <a:buSzPts val="2800"/>
              <a:buNone/>
              <a:defRPr>
                <a:solidFill>
                  <a:schemeClr val="lt2"/>
                </a:solidFill>
              </a:defRPr>
            </a:lvl9pPr>
          </a:lstStyle>
          <a:p/>
        </p:txBody>
      </p:sp>
      <p:sp>
        <p:nvSpPr>
          <p:cNvPr id="173" name="Google Shape;173;p5"/>
          <p:cNvSpPr txBox="1"/>
          <p:nvPr>
            <p:ph idx="1" type="body"/>
          </p:nvPr>
        </p:nvSpPr>
        <p:spPr>
          <a:xfrm>
            <a:off x="713225" y="1495500"/>
            <a:ext cx="4249800" cy="2898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i="0"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6"/>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5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76" name="Google Shape;176;p6"/>
          <p:cNvSpPr txBox="1"/>
          <p:nvPr>
            <p:ph idx="1" type="subTitle"/>
          </p:nvPr>
        </p:nvSpPr>
        <p:spPr>
          <a:xfrm>
            <a:off x="713325" y="2171835"/>
            <a:ext cx="3621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22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p:txBody>
      </p:sp>
      <p:sp>
        <p:nvSpPr>
          <p:cNvPr id="177" name="Google Shape;177;p6"/>
          <p:cNvSpPr txBox="1"/>
          <p:nvPr>
            <p:ph idx="2" type="body"/>
          </p:nvPr>
        </p:nvSpPr>
        <p:spPr>
          <a:xfrm>
            <a:off x="713325" y="2463624"/>
            <a:ext cx="3621000" cy="82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i="0"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8" name="Google Shape;178;p6"/>
          <p:cNvSpPr txBox="1"/>
          <p:nvPr>
            <p:ph idx="3" type="subTitle"/>
          </p:nvPr>
        </p:nvSpPr>
        <p:spPr>
          <a:xfrm>
            <a:off x="4808166" y="3503025"/>
            <a:ext cx="3621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2200"/>
              <a:buNone/>
              <a:defRPr i="0" sz="2100">
                <a:latin typeface="Spline Sans Mono Medium"/>
                <a:ea typeface="Spline Sans Mono Medium"/>
                <a:cs typeface="Spline Sans Mono Medium"/>
                <a:sym typeface="Spline Sans Mono Medium"/>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p:txBody>
      </p:sp>
      <p:sp>
        <p:nvSpPr>
          <p:cNvPr id="179" name="Google Shape;179;p6"/>
          <p:cNvSpPr txBox="1"/>
          <p:nvPr>
            <p:ph idx="4" type="body"/>
          </p:nvPr>
        </p:nvSpPr>
        <p:spPr>
          <a:xfrm>
            <a:off x="4808166" y="3794815"/>
            <a:ext cx="3621000" cy="82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i="0"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180" name="Google Shape;180;p6"/>
          <p:cNvGrpSpPr/>
          <p:nvPr/>
        </p:nvGrpSpPr>
        <p:grpSpPr>
          <a:xfrm>
            <a:off x="713225" y="3688752"/>
            <a:ext cx="2736012" cy="2751095"/>
            <a:chOff x="505100" y="-787775"/>
            <a:chExt cx="2331100" cy="2343951"/>
          </a:xfrm>
        </p:grpSpPr>
        <p:sp>
          <p:nvSpPr>
            <p:cNvPr id="181" name="Google Shape;181;p6"/>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6"/>
          <p:cNvGrpSpPr/>
          <p:nvPr/>
        </p:nvGrpSpPr>
        <p:grpSpPr>
          <a:xfrm>
            <a:off x="5694750" y="-579273"/>
            <a:ext cx="2736012" cy="2751095"/>
            <a:chOff x="505100" y="-787775"/>
            <a:chExt cx="2331100" cy="2343951"/>
          </a:xfrm>
        </p:grpSpPr>
        <p:sp>
          <p:nvSpPr>
            <p:cNvPr id="202" name="Google Shape;202;p6"/>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2" name="Google Shape;222;p6"/>
          <p:cNvPicPr preferRelativeResize="0"/>
          <p:nvPr/>
        </p:nvPicPr>
        <p:blipFill rotWithShape="1">
          <a:blip r:embed="rId2">
            <a:alphaModFix/>
          </a:blip>
          <a:srcRect b="0" l="0" r="0" t="0"/>
          <a:stretch/>
        </p:blipFill>
        <p:spPr>
          <a:xfrm>
            <a:off x="-768614" y="3794825"/>
            <a:ext cx="2361825" cy="1714499"/>
          </a:xfrm>
          <a:prstGeom prst="rect">
            <a:avLst/>
          </a:prstGeom>
          <a:noFill/>
          <a:ln>
            <a:noFill/>
          </a:ln>
        </p:spPr>
      </p:pic>
      <p:pic>
        <p:nvPicPr>
          <p:cNvPr id="223" name="Google Shape;223;p6"/>
          <p:cNvPicPr preferRelativeResize="0"/>
          <p:nvPr/>
        </p:nvPicPr>
        <p:blipFill rotWithShape="1">
          <a:blip r:embed="rId3">
            <a:alphaModFix/>
          </a:blip>
          <a:srcRect b="0" l="0" r="0" t="0"/>
          <a:stretch/>
        </p:blipFill>
        <p:spPr>
          <a:xfrm rot="-5400000">
            <a:off x="7038404" y="843175"/>
            <a:ext cx="746450" cy="747149"/>
          </a:xfrm>
          <a:prstGeom prst="rect">
            <a:avLst/>
          </a:prstGeom>
          <a:noFill/>
          <a:ln>
            <a:noFill/>
          </a:ln>
        </p:spPr>
      </p:pic>
      <p:pic>
        <p:nvPicPr>
          <p:cNvPr id="224" name="Google Shape;224;p6"/>
          <p:cNvPicPr preferRelativeResize="0"/>
          <p:nvPr/>
        </p:nvPicPr>
        <p:blipFill rotWithShape="1">
          <a:blip r:embed="rId4">
            <a:alphaModFix/>
          </a:blip>
          <a:srcRect b="0" l="0" r="0" t="0"/>
          <a:stretch/>
        </p:blipFill>
        <p:spPr>
          <a:xfrm flipH="1" rot="-10206766">
            <a:off x="7276240" y="-201573"/>
            <a:ext cx="1788020" cy="159989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7"/>
          <p:cNvSpPr/>
          <p:nvPr/>
        </p:nvSpPr>
        <p:spPr>
          <a:xfrm rot="2316183">
            <a:off x="3731784" y="3852631"/>
            <a:ext cx="161" cy="161"/>
          </a:xfrm>
          <a:custGeom>
            <a:rect b="b" l="l" r="r" t="t"/>
            <a:pathLst>
              <a:path extrusionOk="0" h="1" w="1">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A45C37"/>
              </a:buClr>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28" name="Google Shape;228;p7"/>
          <p:cNvGrpSpPr/>
          <p:nvPr/>
        </p:nvGrpSpPr>
        <p:grpSpPr>
          <a:xfrm>
            <a:off x="-1564135" y="1619919"/>
            <a:ext cx="2273522" cy="2286055"/>
            <a:chOff x="505100" y="-787775"/>
            <a:chExt cx="2331100" cy="2343951"/>
          </a:xfrm>
        </p:grpSpPr>
        <p:sp>
          <p:nvSpPr>
            <p:cNvPr id="229" name="Google Shape;229;p7"/>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9" name="Google Shape;249;p7"/>
          <p:cNvPicPr preferRelativeResize="0"/>
          <p:nvPr/>
        </p:nvPicPr>
        <p:blipFill rotWithShape="1">
          <a:blip r:embed="rId2">
            <a:alphaModFix/>
          </a:blip>
          <a:srcRect b="0" l="0" r="0" t="0"/>
          <a:stretch/>
        </p:blipFill>
        <p:spPr>
          <a:xfrm>
            <a:off x="-88880" y="3600024"/>
            <a:ext cx="1080476" cy="1081501"/>
          </a:xfrm>
          <a:prstGeom prst="rect">
            <a:avLst/>
          </a:prstGeom>
          <a:noFill/>
          <a:ln>
            <a:noFill/>
          </a:ln>
        </p:spPr>
      </p:pic>
      <p:grpSp>
        <p:nvGrpSpPr>
          <p:cNvPr id="250" name="Google Shape;250;p7"/>
          <p:cNvGrpSpPr/>
          <p:nvPr/>
        </p:nvGrpSpPr>
        <p:grpSpPr>
          <a:xfrm>
            <a:off x="8431265" y="1619894"/>
            <a:ext cx="2273522" cy="2286055"/>
            <a:chOff x="505100" y="-787775"/>
            <a:chExt cx="2331100" cy="2343951"/>
          </a:xfrm>
        </p:grpSpPr>
        <p:sp>
          <p:nvSpPr>
            <p:cNvPr id="251" name="Google Shape;251;p7"/>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1" name="Google Shape;271;p7"/>
          <p:cNvPicPr preferRelativeResize="0"/>
          <p:nvPr/>
        </p:nvPicPr>
        <p:blipFill rotWithShape="1">
          <a:blip r:embed="rId3">
            <a:alphaModFix/>
          </a:blip>
          <a:srcRect b="0" l="0" r="0" t="0"/>
          <a:stretch/>
        </p:blipFill>
        <p:spPr>
          <a:xfrm rot="1729068">
            <a:off x="8137522" y="79542"/>
            <a:ext cx="1126027" cy="12838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2" name="Shape 272"/>
        <p:cNvGrpSpPr/>
        <p:nvPr/>
      </p:nvGrpSpPr>
      <p:grpSpPr>
        <a:xfrm>
          <a:off x="0" y="0"/>
          <a:ext cx="0" cy="0"/>
          <a:chOff x="0" y="0"/>
          <a:chExt cx="0" cy="0"/>
        </a:xfrm>
      </p:grpSpPr>
      <p:sp>
        <p:nvSpPr>
          <p:cNvPr id="273" name="Google Shape;273;p8"/>
          <p:cNvSpPr txBox="1"/>
          <p:nvPr>
            <p:ph type="title"/>
          </p:nvPr>
        </p:nvSpPr>
        <p:spPr>
          <a:xfrm>
            <a:off x="713225" y="1749950"/>
            <a:ext cx="4650300" cy="5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4500"/>
            </a:lvl1pPr>
            <a:lvl2pPr lvl="1" algn="l">
              <a:lnSpc>
                <a:spcPct val="100000"/>
              </a:lnSpc>
              <a:spcBef>
                <a:spcPts val="0"/>
              </a:spcBef>
              <a:spcAft>
                <a:spcPts val="0"/>
              </a:spcAft>
              <a:buSzPts val="2800"/>
              <a:buNone/>
              <a:defRPr>
                <a:latin typeface="Nunito Medium"/>
                <a:ea typeface="Nunito Medium"/>
                <a:cs typeface="Nunito Medium"/>
                <a:sym typeface="Nunito Medium"/>
              </a:defRPr>
            </a:lvl2pPr>
            <a:lvl3pPr lvl="2" algn="l">
              <a:lnSpc>
                <a:spcPct val="100000"/>
              </a:lnSpc>
              <a:spcBef>
                <a:spcPts val="0"/>
              </a:spcBef>
              <a:spcAft>
                <a:spcPts val="0"/>
              </a:spcAft>
              <a:buSzPts val="2800"/>
              <a:buNone/>
              <a:defRPr>
                <a:latin typeface="Nunito Medium"/>
                <a:ea typeface="Nunito Medium"/>
                <a:cs typeface="Nunito Medium"/>
                <a:sym typeface="Nunito Medium"/>
              </a:defRPr>
            </a:lvl3pPr>
            <a:lvl4pPr lvl="3" algn="l">
              <a:lnSpc>
                <a:spcPct val="100000"/>
              </a:lnSpc>
              <a:spcBef>
                <a:spcPts val="0"/>
              </a:spcBef>
              <a:spcAft>
                <a:spcPts val="0"/>
              </a:spcAft>
              <a:buSzPts val="2800"/>
              <a:buNone/>
              <a:defRPr>
                <a:latin typeface="Nunito Medium"/>
                <a:ea typeface="Nunito Medium"/>
                <a:cs typeface="Nunito Medium"/>
                <a:sym typeface="Nunito Medium"/>
              </a:defRPr>
            </a:lvl4pPr>
            <a:lvl5pPr lvl="4" algn="l">
              <a:lnSpc>
                <a:spcPct val="100000"/>
              </a:lnSpc>
              <a:spcBef>
                <a:spcPts val="0"/>
              </a:spcBef>
              <a:spcAft>
                <a:spcPts val="0"/>
              </a:spcAft>
              <a:buSzPts val="2800"/>
              <a:buNone/>
              <a:defRPr>
                <a:latin typeface="Nunito Medium"/>
                <a:ea typeface="Nunito Medium"/>
                <a:cs typeface="Nunito Medium"/>
                <a:sym typeface="Nunito Medium"/>
              </a:defRPr>
            </a:lvl5pPr>
            <a:lvl6pPr lvl="5" algn="l">
              <a:lnSpc>
                <a:spcPct val="100000"/>
              </a:lnSpc>
              <a:spcBef>
                <a:spcPts val="0"/>
              </a:spcBef>
              <a:spcAft>
                <a:spcPts val="0"/>
              </a:spcAft>
              <a:buSzPts val="2800"/>
              <a:buNone/>
              <a:defRPr>
                <a:latin typeface="Nunito Medium"/>
                <a:ea typeface="Nunito Medium"/>
                <a:cs typeface="Nunito Medium"/>
                <a:sym typeface="Nunito Medium"/>
              </a:defRPr>
            </a:lvl6pPr>
            <a:lvl7pPr lvl="6" algn="l">
              <a:lnSpc>
                <a:spcPct val="100000"/>
              </a:lnSpc>
              <a:spcBef>
                <a:spcPts val="0"/>
              </a:spcBef>
              <a:spcAft>
                <a:spcPts val="0"/>
              </a:spcAft>
              <a:buSzPts val="2800"/>
              <a:buNone/>
              <a:defRPr>
                <a:latin typeface="Nunito Medium"/>
                <a:ea typeface="Nunito Medium"/>
                <a:cs typeface="Nunito Medium"/>
                <a:sym typeface="Nunito Medium"/>
              </a:defRPr>
            </a:lvl7pPr>
            <a:lvl8pPr lvl="7" algn="l">
              <a:lnSpc>
                <a:spcPct val="100000"/>
              </a:lnSpc>
              <a:spcBef>
                <a:spcPts val="0"/>
              </a:spcBef>
              <a:spcAft>
                <a:spcPts val="0"/>
              </a:spcAft>
              <a:buSzPts val="2800"/>
              <a:buNone/>
              <a:defRPr>
                <a:latin typeface="Nunito Medium"/>
                <a:ea typeface="Nunito Medium"/>
                <a:cs typeface="Nunito Medium"/>
                <a:sym typeface="Nunito Medium"/>
              </a:defRPr>
            </a:lvl8pPr>
            <a:lvl9pPr lvl="8" algn="l">
              <a:lnSpc>
                <a:spcPct val="100000"/>
              </a:lnSpc>
              <a:spcBef>
                <a:spcPts val="0"/>
              </a:spcBef>
              <a:spcAft>
                <a:spcPts val="0"/>
              </a:spcAft>
              <a:buSzPts val="2800"/>
              <a:buNone/>
              <a:defRPr>
                <a:latin typeface="Nunito Medium"/>
                <a:ea typeface="Nunito Medium"/>
                <a:cs typeface="Nunito Medium"/>
                <a:sym typeface="Nunito Medium"/>
              </a:defRPr>
            </a:lvl9pPr>
          </a:lstStyle>
          <a:p/>
        </p:txBody>
      </p:sp>
      <p:sp>
        <p:nvSpPr>
          <p:cNvPr id="274" name="Google Shape;274;p8"/>
          <p:cNvSpPr txBox="1"/>
          <p:nvPr>
            <p:ph idx="1" type="subTitle"/>
          </p:nvPr>
        </p:nvSpPr>
        <p:spPr>
          <a:xfrm>
            <a:off x="714750" y="2474825"/>
            <a:ext cx="4650300" cy="21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275" name="Google Shape;275;p8"/>
          <p:cNvGrpSpPr/>
          <p:nvPr/>
        </p:nvGrpSpPr>
        <p:grpSpPr>
          <a:xfrm>
            <a:off x="5360241" y="-126620"/>
            <a:ext cx="3070525" cy="3087452"/>
            <a:chOff x="505100" y="-787775"/>
            <a:chExt cx="2331100" cy="2343951"/>
          </a:xfrm>
        </p:grpSpPr>
        <p:sp>
          <p:nvSpPr>
            <p:cNvPr id="276" name="Google Shape;276;p8"/>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8"/>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8"/>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6" name="Google Shape;296;p8"/>
          <p:cNvPicPr preferRelativeResize="0"/>
          <p:nvPr/>
        </p:nvPicPr>
        <p:blipFill rotWithShape="1">
          <a:blip r:embed="rId2">
            <a:alphaModFix/>
          </a:blip>
          <a:srcRect b="0" l="0" r="0" t="0"/>
          <a:stretch/>
        </p:blipFill>
        <p:spPr>
          <a:xfrm rot="-5399988">
            <a:off x="6242784" y="1624126"/>
            <a:ext cx="3375131" cy="3160549"/>
          </a:xfrm>
          <a:prstGeom prst="rect">
            <a:avLst/>
          </a:prstGeom>
          <a:noFill/>
          <a:ln>
            <a:noFill/>
          </a:ln>
        </p:spPr>
      </p:pic>
      <p:pic>
        <p:nvPicPr>
          <p:cNvPr id="297" name="Google Shape;297;p8"/>
          <p:cNvPicPr preferRelativeResize="0"/>
          <p:nvPr/>
        </p:nvPicPr>
        <p:blipFill rotWithShape="1">
          <a:blip r:embed="rId3">
            <a:alphaModFix/>
          </a:blip>
          <a:srcRect b="0" l="0" r="0" t="0"/>
          <a:stretch/>
        </p:blipFill>
        <p:spPr>
          <a:xfrm rot="-1980189">
            <a:off x="4728263" y="264253"/>
            <a:ext cx="1936051" cy="14054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0_1_1_1_1">
    <p:spTree>
      <p:nvGrpSpPr>
        <p:cNvPr id="298" name="Shape 298"/>
        <p:cNvGrpSpPr/>
        <p:nvPr/>
      </p:nvGrpSpPr>
      <p:grpSpPr>
        <a:xfrm>
          <a:off x="0" y="0"/>
          <a:ext cx="0" cy="0"/>
          <a:chOff x="0" y="0"/>
          <a:chExt cx="0" cy="0"/>
        </a:xfrm>
      </p:grpSpPr>
      <p:grpSp>
        <p:nvGrpSpPr>
          <p:cNvPr id="299" name="Google Shape;299;p9"/>
          <p:cNvGrpSpPr/>
          <p:nvPr/>
        </p:nvGrpSpPr>
        <p:grpSpPr>
          <a:xfrm>
            <a:off x="-59066" y="-46085"/>
            <a:ext cx="3925806" cy="4136370"/>
            <a:chOff x="505100" y="-787775"/>
            <a:chExt cx="2331100" cy="2343951"/>
          </a:xfrm>
        </p:grpSpPr>
        <p:sp>
          <p:nvSpPr>
            <p:cNvPr id="300" name="Google Shape;300;p9"/>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0" name="Google Shape;320;p9"/>
          <p:cNvPicPr preferRelativeResize="0"/>
          <p:nvPr/>
        </p:nvPicPr>
        <p:blipFill rotWithShape="1">
          <a:blip r:embed="rId2">
            <a:alphaModFix/>
          </a:blip>
          <a:srcRect b="0" l="0" r="0" t="0"/>
          <a:stretch/>
        </p:blipFill>
        <p:spPr>
          <a:xfrm flipH="1" rot="-1427651">
            <a:off x="-162467" y="2224526"/>
            <a:ext cx="3288274" cy="3079248"/>
          </a:xfrm>
          <a:prstGeom prst="rect">
            <a:avLst/>
          </a:prstGeom>
          <a:noFill/>
          <a:ln>
            <a:noFill/>
          </a:ln>
        </p:spPr>
      </p:pic>
      <p:sp>
        <p:nvSpPr>
          <p:cNvPr id="321" name="Google Shape;321;p9"/>
          <p:cNvSpPr txBox="1"/>
          <p:nvPr>
            <p:ph type="title"/>
          </p:nvPr>
        </p:nvSpPr>
        <p:spPr>
          <a:xfrm>
            <a:off x="4936129" y="2996300"/>
            <a:ext cx="34875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322" name="Google Shape;322;p9"/>
          <p:cNvSpPr txBox="1"/>
          <p:nvPr>
            <p:ph idx="1" type="subTitle"/>
          </p:nvPr>
        </p:nvSpPr>
        <p:spPr>
          <a:xfrm>
            <a:off x="4933879" y="3560200"/>
            <a:ext cx="3492000" cy="88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spTree>
      <p:nvGrpSpPr>
        <p:cNvPr id="323" name="Shape 323"/>
        <p:cNvGrpSpPr/>
        <p:nvPr/>
      </p:nvGrpSpPr>
      <p:grpSpPr>
        <a:xfrm>
          <a:off x="0" y="0"/>
          <a:ext cx="0" cy="0"/>
          <a:chOff x="0" y="0"/>
          <a:chExt cx="0" cy="0"/>
        </a:xfrm>
      </p:grpSpPr>
      <p:grpSp>
        <p:nvGrpSpPr>
          <p:cNvPr id="324" name="Google Shape;324;p10"/>
          <p:cNvGrpSpPr/>
          <p:nvPr/>
        </p:nvGrpSpPr>
        <p:grpSpPr>
          <a:xfrm>
            <a:off x="5472112" y="-93372"/>
            <a:ext cx="3789436" cy="3810327"/>
            <a:chOff x="505100" y="-787775"/>
            <a:chExt cx="2331100" cy="2343951"/>
          </a:xfrm>
        </p:grpSpPr>
        <p:sp>
          <p:nvSpPr>
            <p:cNvPr id="325" name="Google Shape;325;p1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5" name="Google Shape;345;p10"/>
          <p:cNvPicPr preferRelativeResize="0"/>
          <p:nvPr/>
        </p:nvPicPr>
        <p:blipFill rotWithShape="1">
          <a:blip r:embed="rId2">
            <a:alphaModFix/>
          </a:blip>
          <a:srcRect b="0" l="0" r="0" t="0"/>
          <a:stretch/>
        </p:blipFill>
        <p:spPr>
          <a:xfrm rot="3600004">
            <a:off x="-296412" y="-128425"/>
            <a:ext cx="3167080" cy="2965749"/>
          </a:xfrm>
          <a:prstGeom prst="rect">
            <a:avLst/>
          </a:prstGeom>
          <a:noFill/>
          <a:ln>
            <a:noFill/>
          </a:ln>
        </p:spPr>
      </p:pic>
      <p:pic>
        <p:nvPicPr>
          <p:cNvPr id="346" name="Google Shape;346;p10"/>
          <p:cNvPicPr preferRelativeResize="0"/>
          <p:nvPr/>
        </p:nvPicPr>
        <p:blipFill rotWithShape="1">
          <a:blip r:embed="rId3">
            <a:alphaModFix/>
          </a:blip>
          <a:srcRect b="0" l="0" r="0" t="0"/>
          <a:stretch/>
        </p:blipFill>
        <p:spPr>
          <a:xfrm>
            <a:off x="6832575" y="276750"/>
            <a:ext cx="1817850" cy="1940750"/>
          </a:xfrm>
          <a:prstGeom prst="rect">
            <a:avLst/>
          </a:prstGeom>
          <a:noFill/>
          <a:ln>
            <a:noFill/>
          </a:ln>
        </p:spPr>
      </p:pic>
      <p:pic>
        <p:nvPicPr>
          <p:cNvPr id="347" name="Google Shape;347;p10"/>
          <p:cNvPicPr preferRelativeResize="0"/>
          <p:nvPr/>
        </p:nvPicPr>
        <p:blipFill rotWithShape="1">
          <a:blip r:embed="rId4">
            <a:alphaModFix/>
          </a:blip>
          <a:srcRect b="0" l="0" r="0" t="0"/>
          <a:stretch/>
        </p:blipFill>
        <p:spPr>
          <a:xfrm rot="-9899996">
            <a:off x="7856905" y="1899017"/>
            <a:ext cx="849235" cy="850039"/>
          </a:xfrm>
          <a:prstGeom prst="rect">
            <a:avLst/>
          </a:prstGeom>
          <a:noFill/>
          <a:ln>
            <a:noFill/>
          </a:ln>
        </p:spPr>
      </p:pic>
      <p:pic>
        <p:nvPicPr>
          <p:cNvPr id="348" name="Google Shape;348;p10"/>
          <p:cNvPicPr preferRelativeResize="0"/>
          <p:nvPr/>
        </p:nvPicPr>
        <p:blipFill rotWithShape="1">
          <a:blip r:embed="rId5">
            <a:alphaModFix/>
          </a:blip>
          <a:srcRect b="0" l="0" r="0" t="0"/>
          <a:stretch/>
        </p:blipFill>
        <p:spPr>
          <a:xfrm rot="8283449">
            <a:off x="4592820" y="-554811"/>
            <a:ext cx="621935" cy="1477098"/>
          </a:xfrm>
          <a:prstGeom prst="rect">
            <a:avLst/>
          </a:prstGeom>
          <a:noFill/>
          <a:ln>
            <a:noFill/>
          </a:ln>
        </p:spPr>
      </p:pic>
      <p:sp>
        <p:nvSpPr>
          <p:cNvPr id="349" name="Google Shape;349;p10"/>
          <p:cNvSpPr txBox="1"/>
          <p:nvPr>
            <p:ph type="title"/>
          </p:nvPr>
        </p:nvSpPr>
        <p:spPr>
          <a:xfrm>
            <a:off x="712750" y="2961323"/>
            <a:ext cx="6448800" cy="115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500"/>
              <a:buNone/>
              <a:defRPr sz="80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p:txBody>
      </p:sp>
      <p:sp>
        <p:nvSpPr>
          <p:cNvPr id="350" name="Google Shape;350;p10"/>
          <p:cNvSpPr txBox="1"/>
          <p:nvPr>
            <p:ph idx="2" type="title"/>
          </p:nvPr>
        </p:nvSpPr>
        <p:spPr>
          <a:xfrm>
            <a:off x="809369" y="1938166"/>
            <a:ext cx="1238100" cy="54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7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351" name="Google Shape;351;p10"/>
          <p:cNvSpPr txBox="1"/>
          <p:nvPr>
            <p:ph idx="1" type="subTitle"/>
          </p:nvPr>
        </p:nvSpPr>
        <p:spPr>
          <a:xfrm flipH="1">
            <a:off x="792925" y="4182448"/>
            <a:ext cx="4589100" cy="40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200"/>
              <a:buNone/>
              <a:defRPr i="0" sz="1600"/>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500"/>
              <a:buFont typeface="Spline Sans Mono"/>
              <a:buNone/>
              <a:defRPr b="1" i="0" sz="3500" u="none" cap="none" strike="noStrike">
                <a:solidFill>
                  <a:schemeClr val="lt1"/>
                </a:solidFill>
                <a:latin typeface="Spline Sans Mono"/>
                <a:ea typeface="Spline Sans Mono"/>
                <a:cs typeface="Spline Sans Mono"/>
                <a:sym typeface="Spline Sans Mon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1pPr>
            <a:lvl2pPr indent="-317500" lvl="1" marL="9144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2pPr>
            <a:lvl3pPr indent="-317500" lvl="2" marL="13716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3pPr>
            <a:lvl4pPr indent="-317500" lvl="3" marL="18288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4pPr>
            <a:lvl5pPr indent="-317500" lvl="4" marL="22860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5pPr>
            <a:lvl6pPr indent="-317500" lvl="5" marL="27432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6pPr>
            <a:lvl7pPr indent="-317500" lvl="6" marL="32004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7pPr>
            <a:lvl8pPr indent="-317500" lvl="7" marL="36576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8pPr>
            <a:lvl9pPr indent="-317500" lvl="8" marL="4114800" marR="0" rtl="0" algn="l">
              <a:lnSpc>
                <a:spcPct val="115000"/>
              </a:lnSpc>
              <a:spcBef>
                <a:spcPts val="0"/>
              </a:spcBef>
              <a:spcAft>
                <a:spcPts val="0"/>
              </a:spcAft>
              <a:buClr>
                <a:schemeClr val="dk1"/>
              </a:buClr>
              <a:buSzPts val="1400"/>
              <a:buFont typeface="Arimo"/>
              <a:buChar char="■"/>
              <a:defRPr b="0" i="0" sz="14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it.wikipedia.org/wiki/Legge_empiric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3.gif"/><Relationship Id="rId4" Type="http://schemas.openxmlformats.org/officeDocument/2006/relationships/image" Target="../media/image23.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1.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12.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4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3.jp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0.jpg"/><Relationship Id="rId4" Type="http://schemas.openxmlformats.org/officeDocument/2006/relationships/image" Target="../media/image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24"/>
          <p:cNvSpPr txBox="1"/>
          <p:nvPr>
            <p:ph type="ctrTitle"/>
          </p:nvPr>
        </p:nvSpPr>
        <p:spPr>
          <a:xfrm>
            <a:off x="727875" y="1379300"/>
            <a:ext cx="7787700" cy="268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000">
                <a:solidFill>
                  <a:srgbClr val="064045"/>
                </a:solidFill>
              </a:rPr>
              <a:t>Elaborato di Calcolo Scientifico per l’Innovazione Tecnologica</a:t>
            </a:r>
            <a:endParaRPr sz="3000">
              <a:solidFill>
                <a:srgbClr val="064045"/>
              </a:solidFill>
            </a:endParaRPr>
          </a:p>
          <a:p>
            <a:pPr indent="0" lvl="0" marL="0" rtl="0" algn="ctr">
              <a:lnSpc>
                <a:spcPct val="100000"/>
              </a:lnSpc>
              <a:spcBef>
                <a:spcPts val="0"/>
              </a:spcBef>
              <a:spcAft>
                <a:spcPts val="0"/>
              </a:spcAft>
              <a:buClr>
                <a:schemeClr val="dk1"/>
              </a:buClr>
              <a:buSzPts val="1100"/>
              <a:buFont typeface="Arial"/>
              <a:buNone/>
            </a:pPr>
            <a:r>
              <a:rPr lang="en">
                <a:solidFill>
                  <a:srgbClr val="064045"/>
                </a:solidFill>
              </a:rPr>
              <a:t>Lighting &amp; Shading il modello di Phong </a:t>
            </a:r>
            <a:endParaRPr>
              <a:solidFill>
                <a:schemeClr val="dk1"/>
              </a:solidFill>
            </a:endParaRPr>
          </a:p>
        </p:txBody>
      </p:sp>
      <p:sp>
        <p:nvSpPr>
          <p:cNvPr id="770" name="Google Shape;770;p24"/>
          <p:cNvSpPr/>
          <p:nvPr/>
        </p:nvSpPr>
        <p:spPr>
          <a:xfrm>
            <a:off x="6500145" y="867444"/>
            <a:ext cx="243" cy="122"/>
          </a:xfrm>
          <a:custGeom>
            <a:rect b="b" l="l" r="r" t="t"/>
            <a:pathLst>
              <a:path extrusionOk="0" h="1" w="2">
                <a:moveTo>
                  <a:pt x="1" y="0"/>
                </a:moveTo>
                <a:cubicBezTo>
                  <a:pt x="0" y="0"/>
                  <a:pt x="0" y="0"/>
                  <a:pt x="0" y="1"/>
                </a:cubicBezTo>
                <a:lnTo>
                  <a:pt x="2" y="1"/>
                </a:lnTo>
                <a:cubicBezTo>
                  <a:pt x="2" y="1"/>
                  <a:pt x="1" y="0"/>
                  <a:pt x="1" y="0"/>
                </a:cubicBezTo>
                <a:close/>
              </a:path>
            </a:pathLst>
          </a:custGeom>
          <a:solidFill>
            <a:srgbClr val="E4EE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4"/>
          <p:cNvSpPr/>
          <p:nvPr/>
        </p:nvSpPr>
        <p:spPr>
          <a:xfrm>
            <a:off x="6500145" y="863673"/>
            <a:ext cx="6933" cy="3892"/>
          </a:xfrm>
          <a:custGeom>
            <a:rect b="b" l="l" r="r" t="t"/>
            <a:pathLst>
              <a:path extrusionOk="0" h="32" w="57">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4"/>
          <p:cNvSpPr/>
          <p:nvPr/>
        </p:nvSpPr>
        <p:spPr>
          <a:xfrm>
            <a:off x="6510363" y="846765"/>
            <a:ext cx="9366" cy="14718"/>
          </a:xfrm>
          <a:custGeom>
            <a:rect b="b" l="l" r="r" t="t"/>
            <a:pathLst>
              <a:path extrusionOk="0" h="121" w="77">
                <a:moveTo>
                  <a:pt x="77" y="1"/>
                </a:moveTo>
                <a:cubicBezTo>
                  <a:pt x="53" y="53"/>
                  <a:pt x="27" y="92"/>
                  <a:pt x="1" y="120"/>
                </a:cubicBezTo>
                <a:cubicBezTo>
                  <a:pt x="27" y="92"/>
                  <a:pt x="53" y="53"/>
                  <a:pt x="77" y="1"/>
                </a:cubicBezTo>
                <a:close/>
              </a:path>
            </a:pathLst>
          </a:custGeom>
          <a:solidFill>
            <a:srgbClr val="0075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3" name="Google Shape;773;p24"/>
          <p:cNvPicPr preferRelativeResize="0"/>
          <p:nvPr/>
        </p:nvPicPr>
        <p:blipFill rotWithShape="1">
          <a:blip r:embed="rId3">
            <a:alphaModFix/>
          </a:blip>
          <a:srcRect b="0" l="0" r="0" t="0"/>
          <a:stretch/>
        </p:blipFill>
        <p:spPr>
          <a:xfrm rot="8223798">
            <a:off x="835907" y="372311"/>
            <a:ext cx="1272902" cy="860529"/>
          </a:xfrm>
          <a:prstGeom prst="rect">
            <a:avLst/>
          </a:prstGeom>
          <a:noFill/>
          <a:ln>
            <a:noFill/>
          </a:ln>
        </p:spPr>
      </p:pic>
      <p:pic>
        <p:nvPicPr>
          <p:cNvPr id="774" name="Google Shape;774;p24"/>
          <p:cNvPicPr preferRelativeResize="0"/>
          <p:nvPr/>
        </p:nvPicPr>
        <p:blipFill rotWithShape="1">
          <a:blip r:embed="rId4">
            <a:alphaModFix/>
          </a:blip>
          <a:srcRect b="0" l="0" r="0" t="0"/>
          <a:stretch/>
        </p:blipFill>
        <p:spPr>
          <a:xfrm rot="6850062">
            <a:off x="1370559" y="3817437"/>
            <a:ext cx="481414" cy="1143383"/>
          </a:xfrm>
          <a:prstGeom prst="rect">
            <a:avLst/>
          </a:prstGeom>
          <a:noFill/>
          <a:ln>
            <a:noFill/>
          </a:ln>
        </p:spPr>
      </p:pic>
      <p:sp>
        <p:nvSpPr>
          <p:cNvPr id="775" name="Google Shape;775;p24"/>
          <p:cNvSpPr txBox="1"/>
          <p:nvPr/>
        </p:nvSpPr>
        <p:spPr>
          <a:xfrm>
            <a:off x="3137025" y="4327525"/>
            <a:ext cx="2969400" cy="557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sz="1200">
                <a:solidFill>
                  <a:schemeClr val="lt1"/>
                </a:solidFill>
                <a:latin typeface="Arimo"/>
                <a:ea typeface="Arimo"/>
                <a:cs typeface="Arimo"/>
                <a:sym typeface="Arimo"/>
              </a:rPr>
              <a:t>Un lavoro di:</a:t>
            </a:r>
            <a:endParaRPr sz="1200">
              <a:solidFill>
                <a:schemeClr val="lt1"/>
              </a:solidFill>
              <a:latin typeface="Arimo"/>
              <a:ea typeface="Arimo"/>
              <a:cs typeface="Arimo"/>
              <a:sym typeface="Arimo"/>
            </a:endParaRPr>
          </a:p>
          <a:p>
            <a:pPr indent="0" lvl="0" marL="0" rtl="0" algn="ctr">
              <a:spcBef>
                <a:spcPts val="0"/>
              </a:spcBef>
              <a:spcAft>
                <a:spcPts val="0"/>
              </a:spcAft>
              <a:buNone/>
            </a:pPr>
            <a:r>
              <a:rPr lang="en" sz="1200">
                <a:solidFill>
                  <a:schemeClr val="lt1"/>
                </a:solidFill>
                <a:latin typeface="Arimo"/>
                <a:ea typeface="Arimo"/>
                <a:cs typeface="Arimo"/>
                <a:sym typeface="Arimo"/>
              </a:rPr>
              <a:t>Stefano Marano, Russo Paolo, Vito Romano e Marco Cimmino</a:t>
            </a:r>
            <a:endParaRPr sz="1200">
              <a:solidFill>
                <a:schemeClr val="lt1"/>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33"/>
          <p:cNvSpPr/>
          <p:nvPr/>
        </p:nvSpPr>
        <p:spPr>
          <a:xfrm flipH="1">
            <a:off x="712744" y="1679699"/>
            <a:ext cx="1334700" cy="9771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3"/>
          <p:cNvSpPr txBox="1"/>
          <p:nvPr>
            <p:ph type="title"/>
          </p:nvPr>
        </p:nvSpPr>
        <p:spPr>
          <a:xfrm>
            <a:off x="712750" y="3799523"/>
            <a:ext cx="6448800" cy="1155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sz="7000"/>
              <a:t>Modello    di Phong </a:t>
            </a:r>
            <a:endParaRPr sz="7000"/>
          </a:p>
        </p:txBody>
      </p:sp>
      <p:sp>
        <p:nvSpPr>
          <p:cNvPr id="925" name="Google Shape;925;p33"/>
          <p:cNvSpPr txBox="1"/>
          <p:nvPr>
            <p:ph idx="2" type="title"/>
          </p:nvPr>
        </p:nvSpPr>
        <p:spPr>
          <a:xfrm>
            <a:off x="809369" y="1938166"/>
            <a:ext cx="1238100" cy="54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34"/>
          <p:cNvSpPr txBox="1"/>
          <p:nvPr>
            <p:ph type="title"/>
          </p:nvPr>
        </p:nvSpPr>
        <p:spPr>
          <a:xfrm>
            <a:off x="789425" y="137160"/>
            <a:ext cx="7717500" cy="1262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locale </a:t>
            </a:r>
            <a:endParaRPr>
              <a:solidFill>
                <a:schemeClr val="dk1"/>
              </a:solidFill>
            </a:endParaRPr>
          </a:p>
        </p:txBody>
      </p:sp>
      <p:sp>
        <p:nvSpPr>
          <p:cNvPr id="931" name="Google Shape;931;p34"/>
          <p:cNvSpPr txBox="1"/>
          <p:nvPr/>
        </p:nvSpPr>
        <p:spPr>
          <a:xfrm>
            <a:off x="832625" y="1308500"/>
            <a:ext cx="7478700" cy="342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mo"/>
                <a:ea typeface="Arimo"/>
                <a:cs typeface="Arimo"/>
                <a:sym typeface="Arimo"/>
              </a:rPr>
              <a:t>Definizione </a:t>
            </a:r>
            <a:r>
              <a:rPr b="0" i="0" lang="en" sz="1600" u="none" cap="none" strike="noStrike">
                <a:solidFill>
                  <a:srgbClr val="000000"/>
                </a:solidFill>
                <a:latin typeface="Arimo"/>
                <a:ea typeface="Arimo"/>
                <a:cs typeface="Arimo"/>
                <a:sym typeface="Arimo"/>
              </a:rPr>
              <a:t>Il modello di illuminazione locale descrive l’interazione luce-materia localmente in un punto della superficie. Esso considera: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Sorgenti di luce puntiforme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Illuminazione ambient</a:t>
            </a:r>
            <a:r>
              <a:rPr lang="en" sz="1600">
                <a:latin typeface="Arimo"/>
                <a:ea typeface="Arimo"/>
                <a:cs typeface="Arimo"/>
                <a:sym typeface="Arimo"/>
              </a:rPr>
              <a:t>ale</a:t>
            </a:r>
            <a:r>
              <a:rPr b="0" i="0" lang="en" sz="1600" u="none" cap="none" strike="noStrike">
                <a:solidFill>
                  <a:srgbClr val="000000"/>
                </a:solidFill>
                <a:latin typeface="Arimo"/>
                <a:ea typeface="Arimo"/>
                <a:cs typeface="Arimo"/>
                <a:sym typeface="Arimo"/>
              </a:rPr>
              <a:t> costante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Riflessione diffusiva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Riflessione speculare</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chemeClr val="dk2"/>
                </a:highlight>
                <a:latin typeface="Arimo"/>
                <a:ea typeface="Arimo"/>
                <a:cs typeface="Arimo"/>
                <a:sym typeface="Arimo"/>
              </a:rPr>
              <a:t>Il </a:t>
            </a:r>
            <a:r>
              <a:rPr b="1" i="0" lang="en" sz="1600" u="none" cap="none" strike="noStrike">
                <a:solidFill>
                  <a:schemeClr val="dk1"/>
                </a:solidFill>
                <a:highlight>
                  <a:schemeClr val="dk2"/>
                </a:highlight>
                <a:latin typeface="Arimo"/>
                <a:ea typeface="Arimo"/>
                <a:cs typeface="Arimo"/>
                <a:sym typeface="Arimo"/>
              </a:rPr>
              <a:t>modello di Phong</a:t>
            </a:r>
            <a:r>
              <a:rPr b="0" i="0" lang="en" sz="1600" u="none" cap="none" strike="noStrike">
                <a:solidFill>
                  <a:schemeClr val="dk1"/>
                </a:solidFill>
                <a:highlight>
                  <a:schemeClr val="dk2"/>
                </a:highlight>
                <a:latin typeface="Arimo"/>
                <a:ea typeface="Arimo"/>
                <a:cs typeface="Arimo"/>
                <a:sym typeface="Arimo"/>
              </a:rPr>
              <a:t> è un </a:t>
            </a:r>
            <a:r>
              <a:rPr b="0" i="0" lang="en" sz="1600" u="none" cap="none" strike="noStrike">
                <a:solidFill>
                  <a:schemeClr val="dk1"/>
                </a:solidFill>
                <a:highlight>
                  <a:schemeClr val="dk2"/>
                </a:highlight>
                <a:uFill>
                  <a:noFill/>
                </a:uFill>
                <a:latin typeface="Arimo"/>
                <a:ea typeface="Arimo"/>
                <a:cs typeface="Arimo"/>
                <a:sym typeface="Arimo"/>
                <a:hlinkClick r:id="rId3">
                  <a:extLst>
                    <a:ext uri="{A12FA001-AC4F-418D-AE19-62706E023703}">
                      <ahyp:hlinkClr val="tx"/>
                    </a:ext>
                  </a:extLst>
                </a:hlinkClick>
              </a:rPr>
              <a:t>modello empirico</a:t>
            </a:r>
            <a:r>
              <a:rPr b="0" i="0" lang="en" sz="1600" u="none" cap="none" strike="noStrike">
                <a:solidFill>
                  <a:schemeClr val="dk1"/>
                </a:solidFill>
                <a:highlight>
                  <a:schemeClr val="dk2"/>
                </a:highlight>
                <a:latin typeface="Arimo"/>
                <a:ea typeface="Arimo"/>
                <a:cs typeface="Arimo"/>
                <a:sym typeface="Arimo"/>
              </a:rPr>
              <a:t> di illuminazione locale dei punti su una superficie</a:t>
            </a:r>
            <a:r>
              <a:rPr b="0" i="0" lang="en" sz="1400" u="none" cap="none" strike="noStrike">
                <a:solidFill>
                  <a:schemeClr val="dk1"/>
                </a:solidFill>
                <a:highlight>
                  <a:schemeClr val="dk2"/>
                </a:highlight>
                <a:latin typeface="Arimo"/>
                <a:ea typeface="Arimo"/>
                <a:cs typeface="Arimo"/>
                <a:sym typeface="Arimo"/>
              </a:rPr>
              <a:t>.</a:t>
            </a:r>
            <a:endParaRPr b="0" i="0" sz="1400" u="none" cap="none" strike="noStrike">
              <a:solidFill>
                <a:schemeClr val="dk1"/>
              </a:solidFill>
              <a:highlight>
                <a:schemeClr val="dk2"/>
              </a:highlight>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35"/>
          <p:cNvSpPr txBox="1"/>
          <p:nvPr>
            <p:ph type="title"/>
          </p:nvPr>
        </p:nvSpPr>
        <p:spPr>
          <a:xfrm>
            <a:off x="713225" y="365760"/>
            <a:ext cx="7717500" cy="64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indent="0" lvl="0" marL="0" rtl="0" algn="l">
              <a:lnSpc>
                <a:spcPct val="100000"/>
              </a:lnSpc>
              <a:spcBef>
                <a:spcPts val="0"/>
              </a:spcBef>
              <a:spcAft>
                <a:spcPts val="0"/>
              </a:spcAft>
              <a:buSzPts val="3500"/>
              <a:buNone/>
            </a:pPr>
            <a:r>
              <a:rPr lang="en">
                <a:solidFill>
                  <a:schemeClr val="dk1"/>
                </a:solidFill>
              </a:rPr>
              <a:t>di Phong</a:t>
            </a:r>
            <a:endParaRPr>
              <a:solidFill>
                <a:schemeClr val="dk1"/>
              </a:solidFill>
            </a:endParaRPr>
          </a:p>
        </p:txBody>
      </p:sp>
      <p:sp>
        <p:nvSpPr>
          <p:cNvPr id="937" name="Google Shape;937;p35"/>
          <p:cNvSpPr txBox="1"/>
          <p:nvPr/>
        </p:nvSpPr>
        <p:spPr>
          <a:xfrm>
            <a:off x="738450" y="1135300"/>
            <a:ext cx="8405700" cy="415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Arimo"/>
                <a:ea typeface="Arimo"/>
                <a:cs typeface="Arimo"/>
                <a:sym typeface="Arimo"/>
              </a:rPr>
              <a:t>Il</a:t>
            </a:r>
            <a:r>
              <a:rPr b="0" i="0" lang="en" sz="1600" u="none" cap="none" strike="noStrike">
                <a:solidFill>
                  <a:schemeClr val="dk1"/>
                </a:solidFill>
                <a:latin typeface="Arimo"/>
                <a:ea typeface="Arimo"/>
                <a:cs typeface="Arimo"/>
                <a:sym typeface="Arimo"/>
              </a:rPr>
              <a:t> modello di riflessione di Phong fu sviluppato da Bui Tuong Phong all'Università dello Utah, il quale lo pubblicò nella sua dissertazione di dottorato nel 1975.</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I metodi di Phong sono stati considerati radicali al tempo della loro introduzione e da allora sono diventati la </a:t>
            </a:r>
            <a:r>
              <a:rPr b="0" i="1" lang="en" sz="1600" u="none" cap="none" strike="noStrike">
                <a:solidFill>
                  <a:schemeClr val="dk1"/>
                </a:solidFill>
                <a:latin typeface="Arimo"/>
                <a:ea typeface="Arimo"/>
                <a:cs typeface="Arimo"/>
                <a:sym typeface="Arimo"/>
              </a:rPr>
              <a:t>de facto</a:t>
            </a:r>
            <a:r>
              <a:rPr b="0" i="0" lang="en" sz="1600" u="none" cap="none" strike="noStrike">
                <a:solidFill>
                  <a:schemeClr val="dk1"/>
                </a:solidFill>
                <a:latin typeface="Arimo"/>
                <a:ea typeface="Arimo"/>
                <a:cs typeface="Arimo"/>
                <a:sym typeface="Arimo"/>
              </a:rPr>
              <a:t> linea base per i metodi di shading di molte applicazioni di rendering.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I metodi di Phong sono diventate popolari grazie al loro uso generalmente </a:t>
            </a:r>
            <a:r>
              <a:rPr b="1" i="0" lang="en" sz="1600" u="none" cap="none" strike="noStrike">
                <a:solidFill>
                  <a:schemeClr val="dk1"/>
                </a:solidFill>
                <a:latin typeface="Arimo"/>
                <a:ea typeface="Arimo"/>
                <a:cs typeface="Arimo"/>
                <a:sym typeface="Arimo"/>
              </a:rPr>
              <a:t>efficiente </a:t>
            </a:r>
            <a:r>
              <a:rPr b="0" i="0" lang="en" sz="1600" u="none" cap="none" strike="noStrike">
                <a:solidFill>
                  <a:schemeClr val="dk1"/>
                </a:solidFill>
                <a:latin typeface="Arimo"/>
                <a:ea typeface="Arimo"/>
                <a:cs typeface="Arimo"/>
                <a:sym typeface="Arimo"/>
              </a:rPr>
              <a:t>del tempo di computazione per pixel renderizzato, ma mantenendo una grande </a:t>
            </a:r>
            <a:r>
              <a:rPr b="1" i="0" lang="en" sz="1600" u="none" cap="none" strike="noStrike">
                <a:solidFill>
                  <a:schemeClr val="dk1"/>
                </a:solidFill>
                <a:latin typeface="Arimo"/>
                <a:ea typeface="Arimo"/>
                <a:cs typeface="Arimo"/>
                <a:sym typeface="Arimo"/>
              </a:rPr>
              <a:t>flessibilità </a:t>
            </a:r>
            <a:r>
              <a:rPr b="0" i="0" lang="en" sz="1600" u="none" cap="none" strike="noStrike">
                <a:solidFill>
                  <a:schemeClr val="dk1"/>
                </a:solidFill>
                <a:latin typeface="Arimo"/>
                <a:ea typeface="Arimo"/>
                <a:cs typeface="Arimo"/>
                <a:sym typeface="Arimo"/>
              </a:rPr>
              <a:t>applicativa e </a:t>
            </a:r>
            <a:r>
              <a:rPr b="1" i="0" lang="en" sz="1600" u="none" cap="none" strike="noStrike">
                <a:solidFill>
                  <a:schemeClr val="dk1"/>
                </a:solidFill>
                <a:latin typeface="Arimo"/>
                <a:ea typeface="Arimo"/>
                <a:cs typeface="Arimo"/>
                <a:sym typeface="Arimo"/>
              </a:rPr>
              <a:t>semplicità </a:t>
            </a:r>
            <a:r>
              <a:rPr b="0" i="0" lang="en" sz="1600" u="none" cap="none" strike="noStrike">
                <a:solidFill>
                  <a:schemeClr val="dk1"/>
                </a:solidFill>
                <a:latin typeface="Arimo"/>
                <a:ea typeface="Arimo"/>
                <a:cs typeface="Arimo"/>
                <a:sym typeface="Arimo"/>
              </a:rPr>
              <a:t>di applicazione, sia in software che in hardware.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Fisicamente, sfrutta le proprietà di riflessione della luce sulle superfici a partire da sorgenti luminose che vengono modellate come sorgenti puntiformi;</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L’unico fenomeno fisico modellato è la </a:t>
            </a:r>
            <a:r>
              <a:rPr b="1" i="0" lang="en" sz="1600" u="none" cap="none" strike="noStrike">
                <a:solidFill>
                  <a:schemeClr val="dk1"/>
                </a:solidFill>
                <a:latin typeface="Arimo"/>
                <a:ea typeface="Arimo"/>
                <a:cs typeface="Arimo"/>
                <a:sym typeface="Arimo"/>
              </a:rPr>
              <a:t>riflessione diretta</a:t>
            </a:r>
            <a:r>
              <a:rPr b="0" i="0" lang="en" sz="1600" u="none" cap="none" strike="noStrike">
                <a:solidFill>
                  <a:schemeClr val="dk1"/>
                </a:solidFill>
                <a:latin typeface="Arimo"/>
                <a:ea typeface="Arimo"/>
                <a:cs typeface="Arimo"/>
                <a:sym typeface="Arimo"/>
              </a:rPr>
              <a:t>, non ci occupiamo della modellazione della rifrazione, quindi le equazioni che vedremo non riescono a simulare il comportamento di materiali trasparenti o semitrasparenti.</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mo"/>
              <a:ea typeface="Arimo"/>
              <a:cs typeface="Arimo"/>
              <a:sym typeface="Arimo"/>
            </a:endParaRPr>
          </a:p>
        </p:txBody>
      </p:sp>
      <p:pic>
        <p:nvPicPr>
          <p:cNvPr id="938" name="Google Shape;938;p35"/>
          <p:cNvPicPr preferRelativeResize="0"/>
          <p:nvPr/>
        </p:nvPicPr>
        <p:blipFill rotWithShape="1">
          <a:blip r:embed="rId3">
            <a:alphaModFix/>
          </a:blip>
          <a:srcRect b="0" l="0" r="0" t="0"/>
          <a:stretch/>
        </p:blipFill>
        <p:spPr>
          <a:xfrm rot="10800000">
            <a:off x="7529453" y="-1149855"/>
            <a:ext cx="2392274" cy="2369726"/>
          </a:xfrm>
          <a:prstGeom prst="rect">
            <a:avLst/>
          </a:prstGeom>
          <a:noFill/>
          <a:ln>
            <a:noFill/>
          </a:ln>
        </p:spPr>
      </p:pic>
      <p:pic>
        <p:nvPicPr>
          <p:cNvPr id="939" name="Google Shape;939;p35"/>
          <p:cNvPicPr preferRelativeResize="0"/>
          <p:nvPr/>
        </p:nvPicPr>
        <p:blipFill rotWithShape="1">
          <a:blip r:embed="rId4">
            <a:alphaModFix/>
          </a:blip>
          <a:srcRect b="0" l="0" r="0" t="0"/>
          <a:stretch/>
        </p:blipFill>
        <p:spPr>
          <a:xfrm rot="10800000">
            <a:off x="7639996" y="255720"/>
            <a:ext cx="973351" cy="964164"/>
          </a:xfrm>
          <a:prstGeom prst="rect">
            <a:avLst/>
          </a:prstGeom>
          <a:noFill/>
          <a:ln>
            <a:noFill/>
          </a:ln>
        </p:spPr>
      </p:pic>
      <p:grpSp>
        <p:nvGrpSpPr>
          <p:cNvPr id="940" name="Google Shape;940;p35"/>
          <p:cNvGrpSpPr/>
          <p:nvPr/>
        </p:nvGrpSpPr>
        <p:grpSpPr>
          <a:xfrm>
            <a:off x="-2509462" y="1649673"/>
            <a:ext cx="3043484" cy="3060262"/>
            <a:chOff x="505100" y="-787775"/>
            <a:chExt cx="2331100" cy="2343951"/>
          </a:xfrm>
        </p:grpSpPr>
        <p:sp>
          <p:nvSpPr>
            <p:cNvPr id="941" name="Google Shape;941;p35"/>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5"/>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5"/>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5"/>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5"/>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5"/>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5"/>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5"/>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5"/>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5"/>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5"/>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5"/>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5"/>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5"/>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5"/>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5"/>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5"/>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5"/>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5"/>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5"/>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6"/>
          <p:cNvSpPr txBox="1"/>
          <p:nvPr>
            <p:ph type="title"/>
          </p:nvPr>
        </p:nvSpPr>
        <p:spPr>
          <a:xfrm>
            <a:off x="713225" y="365760"/>
            <a:ext cx="7717500" cy="64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indent="0" lvl="0" marL="0" rtl="0" algn="l">
              <a:lnSpc>
                <a:spcPct val="100000"/>
              </a:lnSpc>
              <a:spcBef>
                <a:spcPts val="0"/>
              </a:spcBef>
              <a:spcAft>
                <a:spcPts val="0"/>
              </a:spcAft>
              <a:buSzPts val="3500"/>
              <a:buNone/>
            </a:pPr>
            <a:r>
              <a:rPr lang="en">
                <a:solidFill>
                  <a:schemeClr val="dk1"/>
                </a:solidFill>
              </a:rPr>
              <a:t>di Phong - Aspetto fisico</a:t>
            </a:r>
            <a:endParaRPr/>
          </a:p>
        </p:txBody>
      </p:sp>
      <p:sp>
        <p:nvSpPr>
          <p:cNvPr id="966" name="Google Shape;966;p36"/>
          <p:cNvSpPr txBox="1"/>
          <p:nvPr>
            <p:ph idx="2" type="body"/>
          </p:nvPr>
        </p:nvSpPr>
        <p:spPr>
          <a:xfrm>
            <a:off x="713225" y="1162150"/>
            <a:ext cx="8430900" cy="394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400"/>
              <a:buNone/>
            </a:pPr>
            <a:r>
              <a:rPr lang="en" sz="1600"/>
              <a:t>Esso descrive il modo in cui la superficie riflette la luce, come una combinazione degli effetti sulle superfici </a:t>
            </a:r>
            <a:r>
              <a:rPr b="1" lang="en" sz="1600"/>
              <a:t>opache </a:t>
            </a:r>
            <a:r>
              <a:rPr lang="en" sz="1600"/>
              <a:t>con le caratteristiche </a:t>
            </a:r>
            <a:r>
              <a:rPr lang="en" sz="1600"/>
              <a:t>delle </a:t>
            </a:r>
            <a:r>
              <a:rPr lang="en" sz="1600"/>
              <a:t>superfici </a:t>
            </a:r>
            <a:r>
              <a:rPr b="1" lang="en" sz="1600"/>
              <a:t>lucide</a:t>
            </a:r>
            <a:r>
              <a:rPr lang="en" sz="1600"/>
              <a:t>.</a:t>
            </a:r>
            <a:endParaRPr sz="1600"/>
          </a:p>
          <a:p>
            <a:pPr indent="0" lvl="0" marL="0" rtl="0" algn="l">
              <a:lnSpc>
                <a:spcPct val="100000"/>
              </a:lnSpc>
              <a:spcBef>
                <a:spcPts val="0"/>
              </a:spcBef>
              <a:spcAft>
                <a:spcPts val="0"/>
              </a:spcAft>
              <a:buSzPts val="1400"/>
              <a:buNone/>
            </a:pPr>
            <a:r>
              <a:rPr lang="en" sz="1600"/>
              <a:t>Infatti prevede due tipologie di riflessione:</a:t>
            </a:r>
            <a:endParaRPr sz="1600"/>
          </a:p>
          <a:p>
            <a:pPr indent="-330200" lvl="0" marL="457200" rtl="0" algn="l">
              <a:lnSpc>
                <a:spcPct val="100000"/>
              </a:lnSpc>
              <a:spcBef>
                <a:spcPts val="0"/>
              </a:spcBef>
              <a:spcAft>
                <a:spcPts val="0"/>
              </a:spcAft>
              <a:buSzPts val="1600"/>
              <a:buChar char="●"/>
            </a:pPr>
            <a:r>
              <a:rPr b="1" lang="en" sz="1600"/>
              <a:t>Riflessione diffusa</a:t>
            </a:r>
            <a:r>
              <a:rPr lang="en" sz="1600"/>
              <a:t>: la luce riflessa in modo diffuso è quella che viene riflessa uniformemente in tutte le direzioni dalla superficie, come accade nelle superfici </a:t>
            </a:r>
            <a:r>
              <a:rPr b="1" lang="en" sz="1600"/>
              <a:t>opache</a:t>
            </a:r>
            <a:r>
              <a:rPr lang="en" sz="1600"/>
              <a:t>.</a:t>
            </a:r>
            <a:endParaRPr sz="1600"/>
          </a:p>
          <a:p>
            <a:pPr indent="-330200" lvl="0" marL="457200" rtl="0" algn="l">
              <a:lnSpc>
                <a:spcPct val="100000"/>
              </a:lnSpc>
              <a:spcBef>
                <a:spcPts val="0"/>
              </a:spcBef>
              <a:spcAft>
                <a:spcPts val="0"/>
              </a:spcAft>
              <a:buSzPts val="1600"/>
              <a:buChar char="●"/>
            </a:pPr>
            <a:r>
              <a:rPr b="1" lang="en" sz="1600"/>
              <a:t>Riflessione speculare</a:t>
            </a:r>
            <a:r>
              <a:rPr lang="en" sz="1600"/>
              <a:t>: la luce riflessa specularmente è quella che viene riflessa in modo specchiato, come accade nelle superfici </a:t>
            </a:r>
            <a:r>
              <a:rPr b="1" lang="en" sz="1600"/>
              <a:t>lucide</a:t>
            </a:r>
            <a:r>
              <a:rPr lang="en" sz="1600"/>
              <a:t>, q</a:t>
            </a:r>
            <a:r>
              <a:rPr lang="en" sz="1600"/>
              <a:t>uindi non riflette con uguale intensità in tutte le direzioni, ma dipende dall’osservatore. </a:t>
            </a:r>
            <a:endParaRPr sz="1600"/>
          </a:p>
          <a:p>
            <a:pPr indent="0" lvl="0" marL="0" rtl="0" algn="ctr">
              <a:lnSpc>
                <a:spcPct val="100000"/>
              </a:lnSpc>
              <a:spcBef>
                <a:spcPts val="0"/>
              </a:spcBef>
              <a:spcAft>
                <a:spcPts val="0"/>
              </a:spcAft>
              <a:buSzPts val="1400"/>
              <a:buNone/>
            </a:pPr>
            <a:r>
              <a:rPr lang="en" sz="2200"/>
              <a:t>Eₜₒₜ = Eᴅ + Eₐ + Eₛ</a:t>
            </a:r>
            <a:endParaRPr sz="1600"/>
          </a:p>
          <a:p>
            <a:pPr indent="0" lvl="0" marL="0" rtl="0" algn="l">
              <a:lnSpc>
                <a:spcPct val="100000"/>
              </a:lnSpc>
              <a:spcBef>
                <a:spcPts val="0"/>
              </a:spcBef>
              <a:spcAft>
                <a:spcPts val="0"/>
              </a:spcAft>
              <a:buSzPts val="1400"/>
              <a:buNone/>
            </a:pPr>
            <a:r>
              <a:rPr lang="en" sz="1600"/>
              <a:t>È basato sull'informale osservazione di Phong per cui le superfici lucide presentano piccoli intensi punti luce, mentre le superfici smussate presentano punti luce più grandi che decadono più gradualmente, inoltre si introduce un termine di </a:t>
            </a:r>
            <a:r>
              <a:rPr b="1" lang="en" sz="1600"/>
              <a:t>riflessione ambientale</a:t>
            </a:r>
            <a:r>
              <a:rPr lang="en" sz="1600"/>
              <a:t> per tenere conto della piccola quantità di luce che si disperde nell'intera scena.</a:t>
            </a:r>
            <a:endParaRPr sz="1600"/>
          </a:p>
          <a:p>
            <a:pPr indent="0" lvl="0" marL="457200" rtl="0" algn="l">
              <a:lnSpc>
                <a:spcPct val="100000"/>
              </a:lnSpc>
              <a:spcBef>
                <a:spcPts val="0"/>
              </a:spcBef>
              <a:spcAft>
                <a:spcPts val="0"/>
              </a:spcAft>
              <a:buSzPts val="1400"/>
              <a:buNone/>
            </a:pPr>
            <a:r>
              <a:t/>
            </a:r>
            <a:endParaRPr/>
          </a:p>
        </p:txBody>
      </p:sp>
      <p:pic>
        <p:nvPicPr>
          <p:cNvPr id="967" name="Google Shape;967;p36"/>
          <p:cNvPicPr preferRelativeResize="0"/>
          <p:nvPr/>
        </p:nvPicPr>
        <p:blipFill rotWithShape="1">
          <a:blip r:embed="rId3">
            <a:alphaModFix/>
          </a:blip>
          <a:srcRect b="0" l="0" r="0" t="0"/>
          <a:stretch/>
        </p:blipFill>
        <p:spPr>
          <a:xfrm rot="-1042026">
            <a:off x="8219027" y="-123511"/>
            <a:ext cx="1328645" cy="15148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37"/>
          <p:cNvSpPr txBox="1"/>
          <p:nvPr>
            <p:ph idx="4294967295" type="title"/>
          </p:nvPr>
        </p:nvSpPr>
        <p:spPr>
          <a:xfrm>
            <a:off x="727875"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Luce </a:t>
            </a:r>
            <a:r>
              <a:rPr lang="en">
                <a:solidFill>
                  <a:schemeClr val="dk1"/>
                </a:solidFill>
              </a:rPr>
              <a:t>ambientale </a:t>
            </a:r>
            <a:endParaRPr>
              <a:solidFill>
                <a:schemeClr val="dk1"/>
              </a:solidFill>
            </a:endParaRPr>
          </a:p>
        </p:txBody>
      </p:sp>
      <p:sp>
        <p:nvSpPr>
          <p:cNvPr id="973" name="Google Shape;973;p37"/>
          <p:cNvSpPr txBox="1"/>
          <p:nvPr>
            <p:ph idx="4294967295" type="body"/>
          </p:nvPr>
        </p:nvSpPr>
        <p:spPr>
          <a:xfrm flipH="1">
            <a:off x="727975" y="804675"/>
            <a:ext cx="4111500" cy="39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Oggetti illuminati con un modello di illuminazione comprendente solo il termine di illuminazione diffusa e speculare risultano non troppo realistici, come se fossero illuminati da una torcia in un ambiente altrimenti completamente oscuro</a:t>
            </a:r>
            <a:endParaRPr sz="1600"/>
          </a:p>
          <a:p>
            <a:pPr indent="0" lvl="0" marL="0" rtl="0" algn="l">
              <a:lnSpc>
                <a:spcPct val="115000"/>
              </a:lnSpc>
              <a:spcBef>
                <a:spcPts val="1200"/>
              </a:spcBef>
              <a:spcAft>
                <a:spcPts val="0"/>
              </a:spcAft>
              <a:buSzPts val="1400"/>
              <a:buNone/>
            </a:pPr>
            <a:r>
              <a:rPr lang="en" sz="1600"/>
              <a:t>La reciproca riflessione diffusa tra gli oggetti della scena viene approssimata da una componente ambiente, che si assume distribuita uniformemente, con intensità Lₐ uguale in ogni punto della superficie.</a:t>
            </a:r>
            <a:endParaRPr sz="1600"/>
          </a:p>
          <a:p>
            <a:pPr indent="0" lvl="0" marL="0" rtl="0" algn="ctr">
              <a:lnSpc>
                <a:spcPct val="115000"/>
              </a:lnSpc>
              <a:spcBef>
                <a:spcPts val="1200"/>
              </a:spcBef>
              <a:spcAft>
                <a:spcPts val="1200"/>
              </a:spcAft>
              <a:buSzPts val="1400"/>
              <a:buNone/>
            </a:pPr>
            <a:r>
              <a:rPr lang="en" sz="2000"/>
              <a:t>Eₐ = Kₐ∙Lₐ</a:t>
            </a:r>
            <a:endParaRPr sz="2000"/>
          </a:p>
        </p:txBody>
      </p:sp>
      <p:pic>
        <p:nvPicPr>
          <p:cNvPr id="974" name="Google Shape;974;p37"/>
          <p:cNvPicPr preferRelativeResize="0"/>
          <p:nvPr/>
        </p:nvPicPr>
        <p:blipFill rotWithShape="1">
          <a:blip r:embed="rId3">
            <a:alphaModFix/>
          </a:blip>
          <a:srcRect b="0" l="0" r="0" t="0"/>
          <a:stretch/>
        </p:blipFill>
        <p:spPr>
          <a:xfrm rot="3090742">
            <a:off x="5252900" y="-318152"/>
            <a:ext cx="1775444" cy="175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38"/>
          <p:cNvSpPr txBox="1"/>
          <p:nvPr>
            <p:ph type="title"/>
          </p:nvPr>
        </p:nvSpPr>
        <p:spPr>
          <a:xfrm>
            <a:off x="727875" y="114300"/>
            <a:ext cx="8552700" cy="64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Riflessione </a:t>
            </a:r>
            <a:r>
              <a:rPr lang="en">
                <a:solidFill>
                  <a:schemeClr val="dk1"/>
                </a:solidFill>
              </a:rPr>
              <a:t>diffusa </a:t>
            </a:r>
            <a:endParaRPr/>
          </a:p>
        </p:txBody>
      </p:sp>
      <p:sp>
        <p:nvSpPr>
          <p:cNvPr id="980" name="Google Shape;980;p38"/>
          <p:cNvSpPr txBox="1"/>
          <p:nvPr>
            <p:ph idx="2" type="body"/>
          </p:nvPr>
        </p:nvSpPr>
        <p:spPr>
          <a:xfrm>
            <a:off x="713225" y="1314550"/>
            <a:ext cx="78720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p:txBody>
      </p:sp>
      <p:sp>
        <p:nvSpPr>
          <p:cNvPr id="981" name="Google Shape;981;p38"/>
          <p:cNvSpPr txBox="1"/>
          <p:nvPr/>
        </p:nvSpPr>
        <p:spPr>
          <a:xfrm>
            <a:off x="727875" y="754500"/>
            <a:ext cx="8396400" cy="12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La riflessione diffusa prevede che la luce venga riflessa in modo uguale in tutte le direzioni, quindi la luminosità dipende solo dall’angolo θ formato dalla direzione del raggio luminoso (L) e la normale alla superficie nel punto di incidenza (N).</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 queste condizioni la quantità di luce che arriva all’osservatore è data dalla legge di Lambert.</a:t>
            </a:r>
            <a:endParaRPr b="0" i="0" sz="160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mo"/>
                <a:ea typeface="Arimo"/>
                <a:cs typeface="Arimo"/>
                <a:sym typeface="Arimo"/>
              </a:rPr>
              <a:t>Legge di Lambert - </a:t>
            </a:r>
            <a:r>
              <a:rPr b="0" i="0" lang="en" sz="2000" u="none" cap="none" strike="noStrike">
                <a:solidFill>
                  <a:schemeClr val="dk1"/>
                </a:solidFill>
                <a:latin typeface="Arimo"/>
                <a:ea typeface="Arimo"/>
                <a:cs typeface="Arimo"/>
                <a:sym typeface="Arimo"/>
              </a:rPr>
              <a:t>Eᴅ</a:t>
            </a:r>
            <a:r>
              <a:rPr b="0" i="0" lang="en" sz="2000" u="none" cap="none" strike="noStrike">
                <a:solidFill>
                  <a:srgbClr val="000000"/>
                </a:solidFill>
                <a:latin typeface="Arimo"/>
                <a:ea typeface="Arimo"/>
                <a:cs typeface="Arimo"/>
                <a:sym typeface="Arimo"/>
              </a:rPr>
              <a:t> = </a:t>
            </a:r>
            <a:r>
              <a:rPr b="0" i="0" lang="en" sz="2000" u="none" cap="none" strike="noStrike">
                <a:solidFill>
                  <a:schemeClr val="dk1"/>
                </a:solidFill>
                <a:latin typeface="Arimo"/>
                <a:ea typeface="Arimo"/>
                <a:cs typeface="Arimo"/>
                <a:sym typeface="Arimo"/>
              </a:rPr>
              <a:t>K⁡⁡⁡⁡⁢⁣⁤ᴅ</a:t>
            </a:r>
            <a:r>
              <a:rPr b="0" i="0" lang="en" sz="2000" u="none" cap="none" strike="noStrike">
                <a:solidFill>
                  <a:srgbClr val="000000"/>
                </a:solidFill>
                <a:latin typeface="Arimo"/>
                <a:ea typeface="Arimo"/>
                <a:cs typeface="Arimo"/>
                <a:sym typeface="Arimo"/>
              </a:rPr>
              <a:t> L cosθ</a:t>
            </a:r>
            <a:endParaRPr b="0" i="0" sz="20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pic>
        <p:nvPicPr>
          <p:cNvPr id="982" name="Google Shape;982;p38"/>
          <p:cNvPicPr preferRelativeResize="0"/>
          <p:nvPr/>
        </p:nvPicPr>
        <p:blipFill rotWithShape="1">
          <a:blip r:embed="rId3">
            <a:alphaModFix/>
          </a:blip>
          <a:srcRect b="62312" l="11284" r="12097" t="7974"/>
          <a:stretch/>
        </p:blipFill>
        <p:spPr>
          <a:xfrm>
            <a:off x="5097875" y="2687775"/>
            <a:ext cx="3742450" cy="1935126"/>
          </a:xfrm>
          <a:prstGeom prst="rect">
            <a:avLst/>
          </a:prstGeom>
          <a:noFill/>
          <a:ln>
            <a:noFill/>
          </a:ln>
        </p:spPr>
      </p:pic>
      <p:sp>
        <p:nvSpPr>
          <p:cNvPr id="983" name="Google Shape;983;p38"/>
          <p:cNvSpPr txBox="1"/>
          <p:nvPr/>
        </p:nvSpPr>
        <p:spPr>
          <a:xfrm>
            <a:off x="649600" y="2588988"/>
            <a:ext cx="4369200" cy="213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K⁡⁡⁡⁡⁢⁣⁤ᴅ è il coefficiente di riflessione diffusa, approssima il grado di diffusività della superficie, cioè la frazione di luce incidente che viene riflessa</a:t>
            </a:r>
            <a:endParaRPr b="0" i="0" sz="1600" u="none" cap="none" strike="noStrike">
              <a:solidFill>
                <a:schemeClr val="dk1"/>
              </a:solidFill>
              <a:latin typeface="Arimo"/>
              <a:ea typeface="Arimo"/>
              <a:cs typeface="Arimo"/>
              <a:sym typeface="Arimo"/>
            </a:endParaRPr>
          </a:p>
          <a:p>
            <a:pPr indent="-330200" lvl="0" marL="4572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L è la direzione di incidenza della sorgente di luce, quindi rappresenta l’intensità del raggio incidente in P.</a:t>
            </a:r>
            <a:endParaRPr b="0" i="0" sz="1600" u="none" cap="none" strike="noStrike">
              <a:solidFill>
                <a:schemeClr val="dk1"/>
              </a:solidFill>
              <a:latin typeface="Arimo"/>
              <a:ea typeface="Arimo"/>
              <a:cs typeface="Arimo"/>
              <a:sym typeface="Arimo"/>
            </a:endParaRPr>
          </a:p>
          <a:p>
            <a:pPr indent="-330200" lvl="0" marL="457200" marR="0" rtl="0" algn="l">
              <a:lnSpc>
                <a:spcPct val="100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N è la normale alla superficie</a:t>
            </a:r>
            <a:endParaRPr b="0" i="0" sz="1400" u="none" cap="none" strike="noStrike">
              <a:solidFill>
                <a:srgbClr val="000000"/>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39"/>
          <p:cNvSpPr txBox="1"/>
          <p:nvPr>
            <p:ph idx="4294967295" type="title"/>
          </p:nvPr>
        </p:nvSpPr>
        <p:spPr>
          <a:xfrm>
            <a:off x="727875" y="114300"/>
            <a:ext cx="83964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Riflessione </a:t>
            </a:r>
            <a:r>
              <a:rPr lang="en">
                <a:solidFill>
                  <a:schemeClr val="dk1"/>
                </a:solidFill>
              </a:rPr>
              <a:t>diffusa </a:t>
            </a:r>
            <a:endParaRPr/>
          </a:p>
        </p:txBody>
      </p:sp>
      <p:sp>
        <p:nvSpPr>
          <p:cNvPr id="989" name="Google Shape;989;p39"/>
          <p:cNvSpPr txBox="1"/>
          <p:nvPr/>
        </p:nvSpPr>
        <p:spPr>
          <a:xfrm>
            <a:off x="727875" y="1096675"/>
            <a:ext cx="8396400" cy="3140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Arimo"/>
                <a:ea typeface="Arimo"/>
                <a:cs typeface="Arimo"/>
                <a:sym typeface="Arimo"/>
              </a:rPr>
              <a:t>Legge di Lambert - </a:t>
            </a:r>
            <a:r>
              <a:rPr b="0" i="0" lang="en" sz="2000" u="none" cap="none" strike="noStrike">
                <a:solidFill>
                  <a:schemeClr val="dk1"/>
                </a:solidFill>
                <a:latin typeface="Arimo"/>
                <a:ea typeface="Arimo"/>
                <a:cs typeface="Arimo"/>
                <a:sym typeface="Arimo"/>
              </a:rPr>
              <a:t>Eᴅ</a:t>
            </a:r>
            <a:r>
              <a:rPr b="0" i="0" lang="en" sz="2000" u="none" cap="none" strike="noStrike">
                <a:solidFill>
                  <a:srgbClr val="000000"/>
                </a:solidFill>
                <a:latin typeface="Arimo"/>
                <a:ea typeface="Arimo"/>
                <a:cs typeface="Arimo"/>
                <a:sym typeface="Arimo"/>
              </a:rPr>
              <a:t> = </a:t>
            </a:r>
            <a:r>
              <a:rPr b="0" i="0" lang="en" sz="2000" u="none" cap="none" strike="noStrike">
                <a:solidFill>
                  <a:schemeClr val="dk1"/>
                </a:solidFill>
                <a:latin typeface="Arimo"/>
                <a:ea typeface="Arimo"/>
                <a:cs typeface="Arimo"/>
                <a:sym typeface="Arimo"/>
              </a:rPr>
              <a:t>K⁡⁡⁡⁡⁢⁣⁤ᴅ</a:t>
            </a:r>
            <a:r>
              <a:rPr b="0" i="0" lang="en" sz="2000" u="none" cap="none" strike="noStrike">
                <a:solidFill>
                  <a:srgbClr val="000000"/>
                </a:solidFill>
                <a:latin typeface="Arimo"/>
                <a:ea typeface="Arimo"/>
                <a:cs typeface="Arimo"/>
                <a:sym typeface="Arimo"/>
              </a:rPr>
              <a:t> L cosθ</a:t>
            </a:r>
            <a:endParaRPr b="0" i="0" sz="20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L’angolo θ deve avere un valore compreso tra 0° e 90° per contribuire all’illuminazione del punto, in altre parole un punto non è illuminato da luci che stanno dietro di esso, quindi si riesce a modellare la diversa distribuzione della luce in base all’incidenza della luce.</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Inoltre se i vettori N e L sono normalizzati si può riscrivere l’equazione utilizzando il loro prodotto scalare e per tener conto anche dell’attenuazione dell’intensità dell’illuminazione con la distanza si introduce anche un fattore di attenuazione Fₐₜₜ.</a:t>
            </a:r>
            <a:endParaRPr b="0" i="0" sz="160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mo"/>
                <a:ea typeface="Arimo"/>
                <a:cs typeface="Arimo"/>
                <a:sym typeface="Arimo"/>
              </a:rPr>
              <a:t>Eᴅ</a:t>
            </a:r>
            <a:r>
              <a:rPr b="0" i="0" lang="en" sz="2000" u="none" cap="none" strike="noStrike">
                <a:solidFill>
                  <a:srgbClr val="000000"/>
                </a:solidFill>
                <a:latin typeface="Arimo"/>
                <a:ea typeface="Arimo"/>
                <a:cs typeface="Arimo"/>
                <a:sym typeface="Arimo"/>
              </a:rPr>
              <a:t> =Fₐₜₜ </a:t>
            </a:r>
            <a:r>
              <a:rPr b="0" i="0" lang="en" sz="2000" u="none" cap="none" strike="noStrike">
                <a:solidFill>
                  <a:schemeClr val="dk1"/>
                </a:solidFill>
                <a:latin typeface="Arimo"/>
                <a:ea typeface="Arimo"/>
                <a:cs typeface="Arimo"/>
                <a:sym typeface="Arimo"/>
              </a:rPr>
              <a:t>K⁡⁡⁡⁡⁢⁣⁤ᴅ</a:t>
            </a:r>
            <a:r>
              <a:rPr b="0" i="0" lang="en" sz="2000" u="none" cap="none" strike="noStrike">
                <a:solidFill>
                  <a:srgbClr val="000000"/>
                </a:solidFill>
                <a:latin typeface="Arimo"/>
                <a:ea typeface="Arimo"/>
                <a:cs typeface="Arimo"/>
                <a:sym typeface="Arimo"/>
              </a:rPr>
              <a:t> L (L</a:t>
            </a:r>
            <a:r>
              <a:rPr b="0" i="0" lang="en" sz="2000" u="none" cap="none" strike="noStrike">
                <a:solidFill>
                  <a:schemeClr val="dk1"/>
                </a:solidFill>
                <a:latin typeface="Arimo"/>
                <a:ea typeface="Arimo"/>
                <a:cs typeface="Arimo"/>
                <a:sym typeface="Arimo"/>
              </a:rPr>
              <a:t>∙</a:t>
            </a:r>
            <a:r>
              <a:rPr b="0" i="0" lang="en" sz="2000" u="none" cap="none" strike="noStrike">
                <a:solidFill>
                  <a:srgbClr val="000000"/>
                </a:solidFill>
                <a:latin typeface="Arimo"/>
                <a:ea typeface="Arimo"/>
                <a:cs typeface="Arimo"/>
                <a:sym typeface="Arimo"/>
              </a:rPr>
              <a:t>N)</a:t>
            </a:r>
            <a:endParaRPr b="0" i="0" sz="2000" u="none" cap="none" strike="noStrike">
              <a:solidFill>
                <a:srgbClr val="000000"/>
              </a:solidFill>
              <a:latin typeface="Arimo"/>
              <a:ea typeface="Arimo"/>
              <a:cs typeface="Arimo"/>
              <a:sym typeface="Arimo"/>
            </a:endParaRPr>
          </a:p>
        </p:txBody>
      </p:sp>
      <p:cxnSp>
        <p:nvCxnSpPr>
          <p:cNvPr id="990" name="Google Shape;990;p39"/>
          <p:cNvCxnSpPr/>
          <p:nvPr/>
        </p:nvCxnSpPr>
        <p:spPr>
          <a:xfrm>
            <a:off x="4682500" y="4294825"/>
            <a:ext cx="214200" cy="0"/>
          </a:xfrm>
          <a:prstGeom prst="straightConnector1">
            <a:avLst/>
          </a:prstGeom>
          <a:noFill/>
          <a:ln cap="flat" cmpd="sng" w="9525">
            <a:solidFill>
              <a:schemeClr val="dk2"/>
            </a:solidFill>
            <a:prstDash val="solid"/>
            <a:round/>
            <a:headEnd len="sm" w="sm" type="none"/>
            <a:tailEnd len="sm" w="sm" type="none"/>
          </a:ln>
        </p:spPr>
      </p:cxnSp>
      <p:sp>
        <p:nvSpPr>
          <p:cNvPr id="991" name="Google Shape;991;p39"/>
          <p:cNvSpPr txBox="1"/>
          <p:nvPr/>
        </p:nvSpPr>
        <p:spPr>
          <a:xfrm>
            <a:off x="5212275" y="3554225"/>
            <a:ext cx="981000" cy="3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mo"/>
                <a:ea typeface="Arimo"/>
                <a:cs typeface="Arimo"/>
                <a:sym typeface="Arimo"/>
              </a:rPr>
              <a:t>⎯ ⎯ </a:t>
            </a:r>
            <a:endParaRPr b="0" i="0" sz="1400" u="none" cap="none" strike="noStrike">
              <a:solidFill>
                <a:srgbClr val="000000"/>
              </a:solidFill>
              <a:latin typeface="Arimo"/>
              <a:ea typeface="Arimo"/>
              <a:cs typeface="Arimo"/>
              <a:sym typeface="Arimo"/>
            </a:endParaRPr>
          </a:p>
        </p:txBody>
      </p:sp>
      <p:pic>
        <p:nvPicPr>
          <p:cNvPr id="992" name="Google Shape;992;p39"/>
          <p:cNvPicPr preferRelativeResize="0"/>
          <p:nvPr/>
        </p:nvPicPr>
        <p:blipFill rotWithShape="1">
          <a:blip r:embed="rId3">
            <a:alphaModFix/>
          </a:blip>
          <a:srcRect b="0" l="0" r="0" t="0"/>
          <a:stretch/>
        </p:blipFill>
        <p:spPr>
          <a:xfrm rot="-10799980">
            <a:off x="-767563" y="2001803"/>
            <a:ext cx="1329850" cy="1329843"/>
          </a:xfrm>
          <a:prstGeom prst="rect">
            <a:avLst/>
          </a:prstGeom>
          <a:noFill/>
          <a:ln>
            <a:noFill/>
          </a:ln>
        </p:spPr>
      </p:pic>
      <p:pic>
        <p:nvPicPr>
          <p:cNvPr id="993" name="Google Shape;993;p39"/>
          <p:cNvPicPr preferRelativeResize="0"/>
          <p:nvPr/>
        </p:nvPicPr>
        <p:blipFill rotWithShape="1">
          <a:blip r:embed="rId4">
            <a:alphaModFix/>
          </a:blip>
          <a:srcRect b="0" l="0" r="0" t="0"/>
          <a:stretch/>
        </p:blipFill>
        <p:spPr>
          <a:xfrm rot="5077145">
            <a:off x="-723263" y="3824029"/>
            <a:ext cx="1597724" cy="11598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0"/>
          <p:cNvSpPr txBox="1"/>
          <p:nvPr>
            <p:ph type="title"/>
          </p:nvPr>
        </p:nvSpPr>
        <p:spPr>
          <a:xfrm>
            <a:off x="713225" y="137150"/>
            <a:ext cx="84309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Riflessione </a:t>
            </a:r>
            <a:r>
              <a:rPr lang="en">
                <a:solidFill>
                  <a:schemeClr val="dk1"/>
                </a:solidFill>
              </a:rPr>
              <a:t>speculare</a:t>
            </a:r>
            <a:endParaRPr/>
          </a:p>
        </p:txBody>
      </p:sp>
      <p:sp>
        <p:nvSpPr>
          <p:cNvPr id="999" name="Google Shape;999;p40"/>
          <p:cNvSpPr txBox="1"/>
          <p:nvPr>
            <p:ph idx="4294967295" type="body"/>
          </p:nvPr>
        </p:nvSpPr>
        <p:spPr>
          <a:xfrm>
            <a:off x="713225" y="860450"/>
            <a:ext cx="8390100" cy="177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Da una superficie totalmente lucida, la luce viene riflessa solo nella direzione di riflessione R che, geometricamente, non è altro che L (direzione di incidenza) riflessa rispetto alla normale della superficie.  L’osservatore può vederla solo se la direzione di vista è allineata con la riflessione, cioè se l’angolo α tende a 0.</a:t>
            </a:r>
            <a:endParaRPr sz="2000"/>
          </a:p>
          <a:p>
            <a:pPr indent="0" lvl="0" marL="0" rtl="0" algn="ctr">
              <a:lnSpc>
                <a:spcPct val="115000"/>
              </a:lnSpc>
              <a:spcBef>
                <a:spcPts val="1200"/>
              </a:spcBef>
              <a:spcAft>
                <a:spcPts val="1200"/>
              </a:spcAft>
              <a:buSzPts val="1400"/>
              <a:buNone/>
            </a:pPr>
            <a:r>
              <a:rPr lang="en" sz="2000"/>
              <a:t>Eₛ = L Kₛ cosⁿα</a:t>
            </a:r>
            <a:endParaRPr/>
          </a:p>
        </p:txBody>
      </p:sp>
      <p:pic>
        <p:nvPicPr>
          <p:cNvPr id="1000" name="Google Shape;1000;p40"/>
          <p:cNvPicPr preferRelativeResize="0"/>
          <p:nvPr/>
        </p:nvPicPr>
        <p:blipFill rotWithShape="1">
          <a:blip r:embed="rId3">
            <a:alphaModFix/>
          </a:blip>
          <a:srcRect b="0" l="0" r="0" t="0"/>
          <a:stretch/>
        </p:blipFill>
        <p:spPr>
          <a:xfrm>
            <a:off x="5891150" y="2632100"/>
            <a:ext cx="3040175" cy="2119700"/>
          </a:xfrm>
          <a:prstGeom prst="rect">
            <a:avLst/>
          </a:prstGeom>
          <a:noFill/>
          <a:ln>
            <a:noFill/>
          </a:ln>
        </p:spPr>
      </p:pic>
      <p:sp>
        <p:nvSpPr>
          <p:cNvPr id="1001" name="Google Shape;1001;p40"/>
          <p:cNvSpPr txBox="1"/>
          <p:nvPr/>
        </p:nvSpPr>
        <p:spPr>
          <a:xfrm>
            <a:off x="728675" y="2750700"/>
            <a:ext cx="5163300" cy="1882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dk1"/>
              </a:buClr>
              <a:buSzPts val="1400"/>
              <a:buFont typeface="Arimo"/>
              <a:buChar char="●"/>
            </a:pPr>
            <a:r>
              <a:rPr b="0" i="0" lang="en" sz="1800" u="none" cap="none" strike="noStrike">
                <a:solidFill>
                  <a:schemeClr val="dk1"/>
                </a:solidFill>
                <a:latin typeface="Arimo"/>
                <a:ea typeface="Arimo"/>
                <a:cs typeface="Arimo"/>
                <a:sym typeface="Arimo"/>
              </a:rPr>
              <a:t>Kₛ</a:t>
            </a:r>
            <a:r>
              <a:rPr b="0" i="0" lang="en" sz="1600" u="none" cap="none" strike="noStrike">
                <a:solidFill>
                  <a:schemeClr val="dk1"/>
                </a:solidFill>
                <a:latin typeface="Arimo"/>
                <a:ea typeface="Arimo"/>
                <a:cs typeface="Arimo"/>
                <a:sym typeface="Arimo"/>
              </a:rPr>
              <a:t> il coefficiente speculare del materiale </a:t>
            </a:r>
            <a:endParaRPr b="0" i="0" sz="1600" u="none" cap="none" strike="noStrike">
              <a:solidFill>
                <a:schemeClr val="dk1"/>
              </a:solidFill>
              <a:latin typeface="Arimo"/>
              <a:ea typeface="Arimo"/>
              <a:cs typeface="Arimo"/>
              <a:sym typeface="Arimo"/>
            </a:endParaRPr>
          </a:p>
          <a:p>
            <a:pPr indent="-330200" lvl="0" marL="457200" marR="0" rtl="0" algn="l">
              <a:lnSpc>
                <a:spcPct val="115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R è il vettore di riflessione </a:t>
            </a:r>
            <a:endParaRPr b="0" i="0" sz="1600" u="none" cap="none" strike="noStrike">
              <a:solidFill>
                <a:schemeClr val="dk1"/>
              </a:solidFill>
              <a:latin typeface="Arimo"/>
              <a:ea typeface="Arimo"/>
              <a:cs typeface="Arimo"/>
              <a:sym typeface="Arimo"/>
            </a:endParaRPr>
          </a:p>
          <a:p>
            <a:pPr indent="-330200" lvl="0" marL="457200" marR="0" rtl="0" algn="l">
              <a:lnSpc>
                <a:spcPct val="115000"/>
              </a:lnSpc>
              <a:spcBef>
                <a:spcPts val="0"/>
              </a:spcBef>
              <a:spcAft>
                <a:spcPts val="0"/>
              </a:spcAft>
              <a:buClr>
                <a:schemeClr val="dk1"/>
              </a:buClr>
              <a:buSzPts val="1600"/>
              <a:buFont typeface="Arimo"/>
              <a:buChar char="●"/>
            </a:pPr>
            <a:r>
              <a:rPr b="0" i="0" lang="en" sz="1600" u="none" cap="none" strike="noStrike">
                <a:solidFill>
                  <a:schemeClr val="dk1"/>
                </a:solidFill>
                <a:latin typeface="Arimo"/>
                <a:ea typeface="Arimo"/>
                <a:cs typeface="Arimo"/>
                <a:sym typeface="Arimo"/>
              </a:rPr>
              <a:t>V è il vettore di vista </a:t>
            </a:r>
            <a:endParaRPr b="0" i="0" sz="1600" u="none" cap="none" strike="noStrike">
              <a:solidFill>
                <a:schemeClr val="dk1"/>
              </a:solidFill>
              <a:latin typeface="Arimo"/>
              <a:ea typeface="Arimo"/>
              <a:cs typeface="Arimo"/>
              <a:sym typeface="Arimo"/>
            </a:endParaRPr>
          </a:p>
          <a:p>
            <a:pPr indent="-317500" lvl="0" marL="457200" marR="0" rtl="0" algn="l">
              <a:lnSpc>
                <a:spcPct val="115000"/>
              </a:lnSpc>
              <a:spcBef>
                <a:spcPts val="0"/>
              </a:spcBef>
              <a:spcAft>
                <a:spcPts val="0"/>
              </a:spcAft>
              <a:buClr>
                <a:schemeClr val="dk1"/>
              </a:buClr>
              <a:buSzPts val="1400"/>
              <a:buFont typeface="Arimo"/>
              <a:buChar char="●"/>
            </a:pPr>
            <a:r>
              <a:rPr b="0" i="0" lang="en" sz="1600" u="none" cap="none" strike="noStrike">
                <a:solidFill>
                  <a:schemeClr val="dk1"/>
                </a:solidFill>
                <a:latin typeface="Arimo"/>
                <a:ea typeface="Arimo"/>
                <a:cs typeface="Arimo"/>
                <a:sym typeface="Arimo"/>
              </a:rPr>
              <a:t>n coefficiente di brillantezza, per adattarsi anche ai riflettori non perfetti, come ad esempio plastica o di cera</a:t>
            </a:r>
            <a:r>
              <a:rPr b="0" i="0" lang="en" sz="1400" u="none" cap="none" strike="noStrike">
                <a:solidFill>
                  <a:schemeClr val="dk1"/>
                </a:solidFill>
                <a:latin typeface="Arimo"/>
                <a:ea typeface="Arimo"/>
                <a:cs typeface="Arimo"/>
                <a:sym typeface="Arimo"/>
              </a:rPr>
              <a:t>.</a:t>
            </a:r>
            <a:endParaRPr b="0" i="0" sz="1600" u="none" cap="none" strike="noStrike">
              <a:solidFill>
                <a:schemeClr val="dk1"/>
              </a:solidFill>
              <a:latin typeface="Arimo"/>
              <a:ea typeface="Arimo"/>
              <a:cs typeface="Arimo"/>
              <a:sym typeface="Arimo"/>
            </a:endParaRPr>
          </a:p>
        </p:txBody>
      </p:sp>
      <p:grpSp>
        <p:nvGrpSpPr>
          <p:cNvPr id="1002" name="Google Shape;1002;p40"/>
          <p:cNvGrpSpPr/>
          <p:nvPr/>
        </p:nvGrpSpPr>
        <p:grpSpPr>
          <a:xfrm>
            <a:off x="-2504337" y="1041623"/>
            <a:ext cx="3043484" cy="3060262"/>
            <a:chOff x="505100" y="-787775"/>
            <a:chExt cx="2331100" cy="2343951"/>
          </a:xfrm>
        </p:grpSpPr>
        <p:sp>
          <p:nvSpPr>
            <p:cNvPr id="1003" name="Google Shape;1003;p4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1"/>
          <p:cNvSpPr txBox="1"/>
          <p:nvPr>
            <p:ph idx="4294967295" type="title"/>
          </p:nvPr>
        </p:nvSpPr>
        <p:spPr>
          <a:xfrm>
            <a:off x="727875" y="114300"/>
            <a:ext cx="83964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Riflessione </a:t>
            </a:r>
            <a:r>
              <a:rPr lang="en">
                <a:solidFill>
                  <a:schemeClr val="dk1"/>
                </a:solidFill>
              </a:rPr>
              <a:t>speculare</a:t>
            </a:r>
            <a:endParaRPr/>
          </a:p>
        </p:txBody>
      </p:sp>
      <p:sp>
        <p:nvSpPr>
          <p:cNvPr id="1028" name="Google Shape;1028;p41"/>
          <p:cNvSpPr txBox="1"/>
          <p:nvPr/>
        </p:nvSpPr>
        <p:spPr>
          <a:xfrm>
            <a:off x="727875" y="1075625"/>
            <a:ext cx="8416200" cy="321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rimo"/>
                <a:ea typeface="Arimo"/>
                <a:cs typeface="Arimo"/>
                <a:sym typeface="Arimo"/>
              </a:rPr>
              <a:t>Eₛ = L Kₛ cosⁿα</a:t>
            </a:r>
            <a:endParaRPr b="0" i="0" sz="2000" u="none" cap="none" strike="noStrike">
              <a:solidFill>
                <a:srgbClr val="000000"/>
              </a:solidFill>
              <a:latin typeface="Arimo"/>
              <a:ea typeface="Arimo"/>
              <a:cs typeface="Arimo"/>
              <a:sym typeface="Arimo"/>
            </a:endParaRPr>
          </a:p>
          <a:p>
            <a:pPr indent="0" lvl="0" marL="0" marR="0" rtl="0" algn="l">
              <a:lnSpc>
                <a:spcPct val="100000"/>
              </a:lnSpc>
              <a:spcBef>
                <a:spcPts val="120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L’angolo </a:t>
            </a:r>
            <a:r>
              <a:rPr b="0" i="0" lang="en" sz="1600" u="none" cap="none" strike="noStrike">
                <a:solidFill>
                  <a:schemeClr val="dk1"/>
                </a:solidFill>
                <a:latin typeface="Arimo"/>
                <a:ea typeface="Arimo"/>
                <a:cs typeface="Arimo"/>
                <a:sym typeface="Arimo"/>
              </a:rPr>
              <a:t>α</a:t>
            </a:r>
            <a:r>
              <a:rPr b="0" i="0" lang="en" sz="1600" u="none" cap="none" strike="noStrike">
                <a:solidFill>
                  <a:srgbClr val="000000"/>
                </a:solidFill>
                <a:latin typeface="Arimo"/>
                <a:ea typeface="Arimo"/>
                <a:cs typeface="Arimo"/>
                <a:sym typeface="Arimo"/>
              </a:rPr>
              <a:t> è compreso tra la direzione della luce verso l’osservatore e il vettore di riflessione, più si avvicina allo 0 e più intensa sarà la riflessione speculare per l’osservatore, quindi il termine </a:t>
            </a:r>
            <a:r>
              <a:rPr b="0" i="0" lang="en" sz="1600" u="none" cap="none" strike="noStrike">
                <a:solidFill>
                  <a:schemeClr val="dk1"/>
                </a:solidFill>
                <a:latin typeface="Arimo"/>
                <a:ea typeface="Arimo"/>
                <a:cs typeface="Arimo"/>
                <a:sym typeface="Arimo"/>
              </a:rPr>
              <a:t>cosⁿα</a:t>
            </a:r>
            <a:r>
              <a:rPr b="0" i="0" lang="en" sz="1600" u="none" cap="none" strike="noStrike">
                <a:solidFill>
                  <a:srgbClr val="000000"/>
                </a:solidFill>
                <a:latin typeface="Arimo"/>
                <a:ea typeface="Arimo"/>
                <a:cs typeface="Arimo"/>
                <a:sym typeface="Arimo"/>
              </a:rPr>
              <a:t> viene usato per modellare la riduzione di intensità senza particolari legami fisici, ma solo perchè il coseno è facile da calcolare come prodotto di punti e il termine n può essere regolato ad hoc.</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Inoltre, anche in questo caso i vettori </a:t>
            </a:r>
            <a:r>
              <a:rPr lang="en" sz="1600">
                <a:latin typeface="Arimo"/>
                <a:ea typeface="Arimo"/>
                <a:cs typeface="Arimo"/>
                <a:sym typeface="Arimo"/>
              </a:rPr>
              <a:t>R</a:t>
            </a:r>
            <a:r>
              <a:rPr b="0" i="0" lang="en" sz="1600" u="none" cap="none" strike="noStrike">
                <a:solidFill>
                  <a:srgbClr val="000000"/>
                </a:solidFill>
                <a:latin typeface="Arimo"/>
                <a:ea typeface="Arimo"/>
                <a:cs typeface="Arimo"/>
                <a:sym typeface="Arimo"/>
              </a:rPr>
              <a:t> e </a:t>
            </a:r>
            <a:r>
              <a:rPr lang="en" sz="1600">
                <a:latin typeface="Arimo"/>
                <a:ea typeface="Arimo"/>
                <a:cs typeface="Arimo"/>
                <a:sym typeface="Arimo"/>
              </a:rPr>
              <a:t>V</a:t>
            </a:r>
            <a:r>
              <a:rPr b="0" i="0" lang="en" sz="1600" u="none" cap="none" strike="noStrike">
                <a:solidFill>
                  <a:srgbClr val="000000"/>
                </a:solidFill>
                <a:latin typeface="Arimo"/>
                <a:ea typeface="Arimo"/>
                <a:cs typeface="Arimo"/>
                <a:sym typeface="Arimo"/>
              </a:rPr>
              <a:t> si possono normalizzare e si può tener conto anche dell’attenuazione dell’intensità dell’illuminazione.</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mo"/>
              <a:ea typeface="Arimo"/>
              <a:cs typeface="Arimo"/>
              <a:sym typeface="Arimo"/>
            </a:endParaRPr>
          </a:p>
        </p:txBody>
      </p:sp>
      <p:pic>
        <p:nvPicPr>
          <p:cNvPr id="1029" name="Google Shape;1029;p41"/>
          <p:cNvPicPr preferRelativeResize="0"/>
          <p:nvPr/>
        </p:nvPicPr>
        <p:blipFill rotWithShape="1">
          <a:blip r:embed="rId3">
            <a:alphaModFix/>
          </a:blip>
          <a:srcRect b="0" l="0" r="0" t="0"/>
          <a:stretch/>
        </p:blipFill>
        <p:spPr>
          <a:xfrm rot="-147104">
            <a:off x="-622217" y="2097413"/>
            <a:ext cx="1388233" cy="1375148"/>
          </a:xfrm>
          <a:prstGeom prst="rect">
            <a:avLst/>
          </a:prstGeom>
          <a:noFill/>
          <a:ln>
            <a:noFill/>
          </a:ln>
        </p:spPr>
      </p:pic>
      <p:cxnSp>
        <p:nvCxnSpPr>
          <p:cNvPr id="1030" name="Google Shape;1030;p41"/>
          <p:cNvCxnSpPr/>
          <p:nvPr/>
        </p:nvCxnSpPr>
        <p:spPr>
          <a:xfrm>
            <a:off x="4682500" y="4294825"/>
            <a:ext cx="214200" cy="0"/>
          </a:xfrm>
          <a:prstGeom prst="straightConnector1">
            <a:avLst/>
          </a:prstGeom>
          <a:noFill/>
          <a:ln cap="flat" cmpd="sng" w="9525">
            <a:solidFill>
              <a:schemeClr val="dk2"/>
            </a:solidFill>
            <a:prstDash val="solid"/>
            <a:round/>
            <a:headEnd len="sm" w="sm" type="none"/>
            <a:tailEnd len="sm" w="sm" type="none"/>
          </a:ln>
        </p:spPr>
      </p:cxnSp>
      <p:pic>
        <p:nvPicPr>
          <p:cNvPr id="1031" name="Google Shape;1031;p41"/>
          <p:cNvPicPr preferRelativeResize="0"/>
          <p:nvPr/>
        </p:nvPicPr>
        <p:blipFill rotWithShape="1">
          <a:blip r:embed="rId4">
            <a:alphaModFix/>
          </a:blip>
          <a:srcRect b="0" l="0" r="0" t="0"/>
          <a:stretch/>
        </p:blipFill>
        <p:spPr>
          <a:xfrm rot="5400043">
            <a:off x="-650989" y="3556629"/>
            <a:ext cx="1174674" cy="1339361"/>
          </a:xfrm>
          <a:prstGeom prst="rect">
            <a:avLst/>
          </a:prstGeom>
          <a:noFill/>
          <a:ln>
            <a:noFill/>
          </a:ln>
        </p:spPr>
      </p:pic>
      <p:sp>
        <p:nvSpPr>
          <p:cNvPr id="1032" name="Google Shape;1032;p41"/>
          <p:cNvSpPr txBox="1"/>
          <p:nvPr/>
        </p:nvSpPr>
        <p:spPr>
          <a:xfrm>
            <a:off x="1302125" y="4344750"/>
            <a:ext cx="550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33" name="Google Shape;1033;p41"/>
          <p:cNvSpPr txBox="1"/>
          <p:nvPr/>
        </p:nvSpPr>
        <p:spPr>
          <a:xfrm>
            <a:off x="740925" y="3852150"/>
            <a:ext cx="839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chemeClr val="dk1"/>
                </a:solidFill>
                <a:latin typeface="Arimo"/>
                <a:ea typeface="Arimo"/>
                <a:cs typeface="Arimo"/>
                <a:sym typeface="Arimo"/>
              </a:rPr>
              <a:t>Eₛ</a:t>
            </a:r>
            <a:r>
              <a:rPr b="0" i="0" lang="en" sz="2000" u="none" cap="none" strike="noStrike">
                <a:solidFill>
                  <a:srgbClr val="000000"/>
                </a:solidFill>
                <a:latin typeface="Arimo"/>
                <a:ea typeface="Arimo"/>
                <a:cs typeface="Arimo"/>
                <a:sym typeface="Arimo"/>
              </a:rPr>
              <a:t> = Fₐₜₜ L </a:t>
            </a:r>
            <a:r>
              <a:rPr b="0" i="0" lang="en" sz="2000" u="none" cap="none" strike="noStrike">
                <a:solidFill>
                  <a:schemeClr val="dk1"/>
                </a:solidFill>
                <a:latin typeface="Arimo"/>
                <a:ea typeface="Arimo"/>
                <a:cs typeface="Arimo"/>
                <a:sym typeface="Arimo"/>
              </a:rPr>
              <a:t>Kₛ (R∙V)ⁿ]</a:t>
            </a:r>
            <a:endParaRPr b="0" i="0" sz="2000" u="none" cap="none" strike="noStrike">
              <a:solidFill>
                <a:srgbClr val="000000"/>
              </a:solidFill>
              <a:latin typeface="Arimo"/>
              <a:ea typeface="Arimo"/>
              <a:cs typeface="Arimo"/>
              <a:sym typeface="Arimo"/>
            </a:endParaRPr>
          </a:p>
        </p:txBody>
      </p:sp>
      <p:sp>
        <p:nvSpPr>
          <p:cNvPr id="1034" name="Google Shape;1034;p41"/>
          <p:cNvSpPr txBox="1"/>
          <p:nvPr/>
        </p:nvSpPr>
        <p:spPr>
          <a:xfrm>
            <a:off x="5333525" y="3717925"/>
            <a:ext cx="6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mo"/>
                <a:ea typeface="Arimo"/>
                <a:cs typeface="Arimo"/>
                <a:sym typeface="Arimo"/>
              </a:rPr>
              <a:t>⎯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42"/>
          <p:cNvSpPr txBox="1"/>
          <p:nvPr>
            <p:ph type="title"/>
          </p:nvPr>
        </p:nvSpPr>
        <p:spPr>
          <a:xfrm>
            <a:off x="713250" y="114292"/>
            <a:ext cx="8390100" cy="118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indent="0" lvl="0" marL="0" rtl="0" algn="l">
              <a:lnSpc>
                <a:spcPct val="100000"/>
              </a:lnSpc>
              <a:spcBef>
                <a:spcPts val="0"/>
              </a:spcBef>
              <a:spcAft>
                <a:spcPts val="0"/>
              </a:spcAft>
              <a:buSzPts val="3500"/>
              <a:buNone/>
            </a:pPr>
            <a:r>
              <a:rPr lang="en">
                <a:solidFill>
                  <a:schemeClr val="dk1"/>
                </a:solidFill>
              </a:rPr>
              <a:t>di Phong - Formulazione</a:t>
            </a:r>
            <a:endParaRPr/>
          </a:p>
          <a:p>
            <a:pPr indent="0" lvl="0" marL="0" rtl="0" algn="l">
              <a:lnSpc>
                <a:spcPct val="100000"/>
              </a:lnSpc>
              <a:spcBef>
                <a:spcPts val="0"/>
              </a:spcBef>
              <a:spcAft>
                <a:spcPts val="0"/>
              </a:spcAft>
              <a:buSzPts val="3500"/>
              <a:buNone/>
            </a:pPr>
            <a:r>
              <a:t/>
            </a:r>
            <a:endParaRPr/>
          </a:p>
        </p:txBody>
      </p:sp>
      <p:sp>
        <p:nvSpPr>
          <p:cNvPr id="1040" name="Google Shape;1040;p42"/>
          <p:cNvSpPr txBox="1"/>
          <p:nvPr/>
        </p:nvSpPr>
        <p:spPr>
          <a:xfrm>
            <a:off x="1302125" y="1982550"/>
            <a:ext cx="550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41" name="Google Shape;1041;p42"/>
          <p:cNvSpPr txBox="1"/>
          <p:nvPr/>
        </p:nvSpPr>
        <p:spPr>
          <a:xfrm>
            <a:off x="727875" y="1762650"/>
            <a:ext cx="8390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rimo"/>
                <a:ea typeface="Arimo"/>
                <a:cs typeface="Arimo"/>
                <a:sym typeface="Arimo"/>
              </a:rPr>
              <a:t>Eₜₒₜ</a:t>
            </a:r>
            <a:r>
              <a:rPr b="0" i="0" lang="en" sz="2000" u="none" cap="none" strike="noStrike">
                <a:solidFill>
                  <a:srgbClr val="000000"/>
                </a:solidFill>
                <a:latin typeface="Arimo"/>
                <a:ea typeface="Arimo"/>
                <a:cs typeface="Arimo"/>
                <a:sym typeface="Arimo"/>
              </a:rPr>
              <a:t> = Fₐₜₜ L [ </a:t>
            </a:r>
            <a:r>
              <a:rPr b="0" i="0" lang="en" sz="2000" u="none" cap="none" strike="noStrike">
                <a:solidFill>
                  <a:schemeClr val="dk1"/>
                </a:solidFill>
                <a:latin typeface="Arimo"/>
                <a:ea typeface="Arimo"/>
                <a:cs typeface="Arimo"/>
                <a:sym typeface="Arimo"/>
              </a:rPr>
              <a:t>K⁡⁡⁡⁡⁢⁣⁤ᴅ (</a:t>
            </a:r>
            <a:r>
              <a:rPr b="0" i="0" lang="en" sz="2000" u="none" cap="none" strike="noStrike">
                <a:solidFill>
                  <a:srgbClr val="000000"/>
                </a:solidFill>
                <a:latin typeface="Arimo"/>
                <a:ea typeface="Arimo"/>
                <a:cs typeface="Arimo"/>
                <a:sym typeface="Arimo"/>
              </a:rPr>
              <a:t>L</a:t>
            </a:r>
            <a:r>
              <a:rPr b="0" i="0" lang="en" sz="2000" u="none" cap="none" strike="noStrike">
                <a:solidFill>
                  <a:schemeClr val="dk1"/>
                </a:solidFill>
                <a:latin typeface="Arimo"/>
                <a:ea typeface="Arimo"/>
                <a:cs typeface="Arimo"/>
                <a:sym typeface="Arimo"/>
              </a:rPr>
              <a:t>∙</a:t>
            </a:r>
            <a:r>
              <a:rPr b="0" i="0" lang="en" sz="2000" u="none" cap="none" strike="noStrike">
                <a:solidFill>
                  <a:srgbClr val="000000"/>
                </a:solidFill>
                <a:latin typeface="Arimo"/>
                <a:ea typeface="Arimo"/>
                <a:cs typeface="Arimo"/>
                <a:sym typeface="Arimo"/>
              </a:rPr>
              <a:t>N</a:t>
            </a:r>
            <a:r>
              <a:rPr b="0" i="0" lang="en" sz="2000" u="none" cap="none" strike="noStrike">
                <a:solidFill>
                  <a:schemeClr val="dk1"/>
                </a:solidFill>
                <a:latin typeface="Arimo"/>
                <a:ea typeface="Arimo"/>
                <a:cs typeface="Arimo"/>
                <a:sym typeface="Arimo"/>
              </a:rPr>
              <a:t>) + Kₛ (R∙V)ⁿ]</a:t>
            </a:r>
            <a:endParaRPr b="0" i="0" sz="2000" u="none" cap="none" strike="noStrike">
              <a:solidFill>
                <a:srgbClr val="000000"/>
              </a:solidFill>
              <a:latin typeface="Arimo"/>
              <a:ea typeface="Arimo"/>
              <a:cs typeface="Arimo"/>
              <a:sym typeface="Arimo"/>
            </a:endParaRPr>
          </a:p>
        </p:txBody>
      </p:sp>
      <p:sp>
        <p:nvSpPr>
          <p:cNvPr id="1042" name="Google Shape;1042;p42"/>
          <p:cNvSpPr txBox="1"/>
          <p:nvPr/>
        </p:nvSpPr>
        <p:spPr>
          <a:xfrm>
            <a:off x="4886425" y="1604950"/>
            <a:ext cx="621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mo"/>
                <a:ea typeface="Arimo"/>
                <a:cs typeface="Arimo"/>
                <a:sym typeface="Arimo"/>
              </a:rPr>
              <a:t>⎯ ⎯ </a:t>
            </a:r>
            <a:endParaRPr b="0" i="0" sz="1400" u="none" cap="none" strike="noStrike">
              <a:solidFill>
                <a:srgbClr val="000000"/>
              </a:solidFill>
              <a:latin typeface="Arial"/>
              <a:ea typeface="Arial"/>
              <a:cs typeface="Arial"/>
              <a:sym typeface="Arial"/>
            </a:endParaRPr>
          </a:p>
        </p:txBody>
      </p:sp>
      <p:sp>
        <p:nvSpPr>
          <p:cNvPr id="1043" name="Google Shape;1043;p42"/>
          <p:cNvSpPr txBox="1"/>
          <p:nvPr/>
        </p:nvSpPr>
        <p:spPr>
          <a:xfrm>
            <a:off x="6086500" y="1610250"/>
            <a:ext cx="600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mo"/>
                <a:ea typeface="Arimo"/>
                <a:cs typeface="Arimo"/>
                <a:sym typeface="Arimo"/>
              </a:rPr>
              <a:t>⎯  ⎯ </a:t>
            </a:r>
            <a:endParaRPr b="0" i="0" sz="1400" u="none" cap="none" strike="noStrike">
              <a:solidFill>
                <a:srgbClr val="000000"/>
              </a:solidFill>
              <a:latin typeface="Arial"/>
              <a:ea typeface="Arial"/>
              <a:cs typeface="Arial"/>
              <a:sym typeface="Arial"/>
            </a:endParaRPr>
          </a:p>
        </p:txBody>
      </p:sp>
      <p:pic>
        <p:nvPicPr>
          <p:cNvPr id="1044" name="Google Shape;1044;p42"/>
          <p:cNvPicPr preferRelativeResize="0"/>
          <p:nvPr/>
        </p:nvPicPr>
        <p:blipFill rotWithShape="1">
          <a:blip r:embed="rId3">
            <a:alphaModFix/>
          </a:blip>
          <a:srcRect b="0" l="0" r="0" t="0"/>
          <a:stretch/>
        </p:blipFill>
        <p:spPr>
          <a:xfrm>
            <a:off x="727875" y="2984975"/>
            <a:ext cx="7939174" cy="2209450"/>
          </a:xfrm>
          <a:prstGeom prst="rect">
            <a:avLst/>
          </a:prstGeom>
          <a:noFill/>
          <a:ln>
            <a:noFill/>
          </a:ln>
        </p:spPr>
      </p:pic>
      <p:sp>
        <p:nvSpPr>
          <p:cNvPr id="1045" name="Google Shape;1045;p42"/>
          <p:cNvSpPr txBox="1"/>
          <p:nvPr/>
        </p:nvSpPr>
        <p:spPr>
          <a:xfrm>
            <a:off x="765150" y="1294500"/>
            <a:ext cx="82863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Quindi l’illuminazione di una sola sorgente luminosa con un unico componente cromatica è data da:</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sp>
        <p:nvSpPr>
          <p:cNvPr id="1046" name="Google Shape;1046;p42"/>
          <p:cNvSpPr txBox="1"/>
          <p:nvPr/>
        </p:nvSpPr>
        <p:spPr>
          <a:xfrm>
            <a:off x="694950" y="2098550"/>
            <a:ext cx="82284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Per considerare più sorgenti e varie componenti si utilizza la sovrapposizione degli effetti, quindi si può facilmente definire sottoforma di sommatorie su X, dove X è il numero di fonti luminose.</a:t>
            </a:r>
            <a:endParaRPr b="0" i="0" sz="1600" u="none" cap="none" strike="noStrike">
              <a:solidFill>
                <a:srgbClr val="000000"/>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5"/>
          <p:cNvSpPr/>
          <p:nvPr/>
        </p:nvSpPr>
        <p:spPr>
          <a:xfrm flipH="1">
            <a:off x="4779630" y="3292800"/>
            <a:ext cx="7437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5"/>
          <p:cNvSpPr/>
          <p:nvPr/>
        </p:nvSpPr>
        <p:spPr>
          <a:xfrm flipH="1">
            <a:off x="4743725" y="1290350"/>
            <a:ext cx="7437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5"/>
          <p:cNvSpPr/>
          <p:nvPr/>
        </p:nvSpPr>
        <p:spPr>
          <a:xfrm flipH="1">
            <a:off x="960083" y="3308100"/>
            <a:ext cx="7437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5"/>
          <p:cNvSpPr/>
          <p:nvPr/>
        </p:nvSpPr>
        <p:spPr>
          <a:xfrm flipH="1">
            <a:off x="885030" y="1290350"/>
            <a:ext cx="7437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5"/>
          <p:cNvSpPr txBox="1"/>
          <p:nvPr>
            <p:ph type="title"/>
          </p:nvPr>
        </p:nvSpPr>
        <p:spPr>
          <a:xfrm>
            <a:off x="713225" y="397687"/>
            <a:ext cx="7717500" cy="640200"/>
          </a:xfrm>
          <a:prstGeom prst="rect">
            <a:avLst/>
          </a:prstGeom>
          <a:noFill/>
          <a:ln>
            <a:noFill/>
          </a:ln>
        </p:spPr>
        <p:txBody>
          <a:bodyPr anchorCtr="0" anchor="ctr" bIns="91425" lIns="0" spcFirstLastPara="1" rIns="91425" wrap="square" tIns="91425">
            <a:noAutofit/>
          </a:bodyPr>
          <a:lstStyle/>
          <a:p>
            <a:pPr indent="0" lvl="0" marL="91440" rtl="0" algn="l">
              <a:lnSpc>
                <a:spcPct val="100000"/>
              </a:lnSpc>
              <a:spcBef>
                <a:spcPts val="0"/>
              </a:spcBef>
              <a:spcAft>
                <a:spcPts val="0"/>
              </a:spcAft>
              <a:buSzPts val="3500"/>
              <a:buNone/>
            </a:pPr>
            <a:r>
              <a:rPr lang="en">
                <a:solidFill>
                  <a:srgbClr val="064045"/>
                </a:solidFill>
              </a:rPr>
              <a:t>Indice</a:t>
            </a:r>
            <a:endParaRPr>
              <a:solidFill>
                <a:schemeClr val="dk1"/>
              </a:solidFill>
            </a:endParaRPr>
          </a:p>
        </p:txBody>
      </p:sp>
      <p:sp>
        <p:nvSpPr>
          <p:cNvPr id="785" name="Google Shape;785;p25"/>
          <p:cNvSpPr txBox="1"/>
          <p:nvPr>
            <p:ph idx="2" type="title"/>
          </p:nvPr>
        </p:nvSpPr>
        <p:spPr>
          <a:xfrm>
            <a:off x="960082" y="1404004"/>
            <a:ext cx="813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01</a:t>
            </a:r>
            <a:endParaRPr/>
          </a:p>
        </p:txBody>
      </p:sp>
      <p:sp>
        <p:nvSpPr>
          <p:cNvPr id="786" name="Google Shape;786;p25"/>
          <p:cNvSpPr txBox="1"/>
          <p:nvPr>
            <p:ph idx="1" type="subTitle"/>
          </p:nvPr>
        </p:nvSpPr>
        <p:spPr>
          <a:xfrm>
            <a:off x="885028" y="2644455"/>
            <a:ext cx="22794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Cenni sulla Computer Graphics</a:t>
            </a:r>
            <a:endParaRPr/>
          </a:p>
        </p:txBody>
      </p:sp>
      <p:sp>
        <p:nvSpPr>
          <p:cNvPr id="787" name="Google Shape;787;p25"/>
          <p:cNvSpPr txBox="1"/>
          <p:nvPr>
            <p:ph idx="4" type="title"/>
          </p:nvPr>
        </p:nvSpPr>
        <p:spPr>
          <a:xfrm>
            <a:off x="4816718" y="1404011"/>
            <a:ext cx="813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02</a:t>
            </a:r>
            <a:endParaRPr/>
          </a:p>
        </p:txBody>
      </p:sp>
      <p:sp>
        <p:nvSpPr>
          <p:cNvPr id="788" name="Google Shape;788;p25"/>
          <p:cNvSpPr txBox="1"/>
          <p:nvPr>
            <p:ph idx="5" type="subTitle"/>
          </p:nvPr>
        </p:nvSpPr>
        <p:spPr>
          <a:xfrm>
            <a:off x="4743730" y="1982475"/>
            <a:ext cx="32565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Modello di Phong</a:t>
            </a:r>
            <a:endParaRPr/>
          </a:p>
        </p:txBody>
      </p:sp>
      <p:sp>
        <p:nvSpPr>
          <p:cNvPr id="789" name="Google Shape;789;p25"/>
          <p:cNvSpPr txBox="1"/>
          <p:nvPr>
            <p:ph idx="7" type="title"/>
          </p:nvPr>
        </p:nvSpPr>
        <p:spPr>
          <a:xfrm>
            <a:off x="1032607" y="3421761"/>
            <a:ext cx="813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03</a:t>
            </a:r>
            <a:endParaRPr/>
          </a:p>
        </p:txBody>
      </p:sp>
      <p:sp>
        <p:nvSpPr>
          <p:cNvPr id="790" name="Google Shape;790;p25"/>
          <p:cNvSpPr txBox="1"/>
          <p:nvPr>
            <p:ph idx="8" type="subTitle"/>
          </p:nvPr>
        </p:nvSpPr>
        <p:spPr>
          <a:xfrm>
            <a:off x="960075" y="4616725"/>
            <a:ext cx="32565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Modello d’illuminazione di Cook-Torrance</a:t>
            </a:r>
            <a:endParaRPr/>
          </a:p>
        </p:txBody>
      </p:sp>
      <p:sp>
        <p:nvSpPr>
          <p:cNvPr id="791" name="Google Shape;791;p25"/>
          <p:cNvSpPr txBox="1"/>
          <p:nvPr>
            <p:ph idx="13" type="title"/>
          </p:nvPr>
        </p:nvSpPr>
        <p:spPr>
          <a:xfrm>
            <a:off x="4854673" y="3406452"/>
            <a:ext cx="8139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04</a:t>
            </a:r>
            <a:endParaRPr/>
          </a:p>
        </p:txBody>
      </p:sp>
      <p:sp>
        <p:nvSpPr>
          <p:cNvPr id="792" name="Google Shape;792;p25"/>
          <p:cNvSpPr txBox="1"/>
          <p:nvPr>
            <p:ph idx="14" type="subTitle"/>
          </p:nvPr>
        </p:nvSpPr>
        <p:spPr>
          <a:xfrm>
            <a:off x="4743724" y="4448525"/>
            <a:ext cx="27915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Implementazione in Matlab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3"/>
          <p:cNvSpPr txBox="1"/>
          <p:nvPr>
            <p:ph type="title"/>
          </p:nvPr>
        </p:nvSpPr>
        <p:spPr>
          <a:xfrm>
            <a:off x="713225" y="114300"/>
            <a:ext cx="8430900" cy="1262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indent="0" lvl="0" marL="0" rtl="0" algn="l">
              <a:lnSpc>
                <a:spcPct val="100000"/>
              </a:lnSpc>
              <a:spcBef>
                <a:spcPts val="0"/>
              </a:spcBef>
              <a:spcAft>
                <a:spcPts val="0"/>
              </a:spcAft>
              <a:buSzPts val="3500"/>
              <a:buNone/>
            </a:pPr>
            <a:r>
              <a:rPr lang="en">
                <a:solidFill>
                  <a:schemeClr val="dk1"/>
                </a:solidFill>
              </a:rPr>
              <a:t>di Phong - Gestione dei colori</a:t>
            </a:r>
            <a:endParaRPr/>
          </a:p>
        </p:txBody>
      </p:sp>
      <p:sp>
        <p:nvSpPr>
          <p:cNvPr id="1052" name="Google Shape;1052;p43"/>
          <p:cNvSpPr txBox="1"/>
          <p:nvPr>
            <p:ph idx="2" type="body"/>
          </p:nvPr>
        </p:nvSpPr>
        <p:spPr>
          <a:xfrm>
            <a:off x="713225" y="1314550"/>
            <a:ext cx="7872000" cy="3648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400"/>
              <a:buNone/>
            </a:pPr>
            <a:r>
              <a:rPr lang="en" sz="1500"/>
              <a:t>Il modello prevede, inoltre, che la luce venga modellata in un insieme ridotto di lunghezze d’onda, ovvero in un numero ridotto di colori, perchè utilizzare soltanto i colori RGB (e miscele di questi) è coerente con la natura dei monitor;</a:t>
            </a:r>
            <a:endParaRPr sz="1500"/>
          </a:p>
          <a:p>
            <a:pPr indent="0" lvl="0" marL="0" rtl="0" algn="l">
              <a:lnSpc>
                <a:spcPct val="100000"/>
              </a:lnSpc>
              <a:spcBef>
                <a:spcPts val="0"/>
              </a:spcBef>
              <a:spcAft>
                <a:spcPts val="0"/>
              </a:spcAft>
              <a:buSzPts val="1400"/>
              <a:buNone/>
            </a:pPr>
            <a:r>
              <a:rPr lang="en" sz="1500"/>
              <a:t>Ogni componente cromatica viene elaborata, in maniera indipendente dalle altre, tenendo conto con vari coefficienti delle seguenti proprietà:</a:t>
            </a:r>
            <a:endParaRPr sz="1500"/>
          </a:p>
          <a:p>
            <a:pPr indent="-323850" lvl="0" marL="457200" rtl="0" algn="l">
              <a:lnSpc>
                <a:spcPct val="100000"/>
              </a:lnSpc>
              <a:spcBef>
                <a:spcPts val="0"/>
              </a:spcBef>
              <a:spcAft>
                <a:spcPts val="0"/>
              </a:spcAft>
              <a:buSzPts val="1500"/>
              <a:buChar char="●"/>
            </a:pPr>
            <a:r>
              <a:rPr lang="en" sz="1500"/>
              <a:t>Proprietà di </a:t>
            </a:r>
            <a:r>
              <a:rPr b="1" lang="en" sz="1500"/>
              <a:t>riflessione speculare</a:t>
            </a:r>
            <a:r>
              <a:rPr lang="en" sz="1500"/>
              <a:t>: controlla la quantità di riflessione speculare e controlla la lucentezza della superficie;</a:t>
            </a:r>
            <a:endParaRPr sz="1500"/>
          </a:p>
          <a:p>
            <a:pPr indent="-323850" lvl="0" marL="457200" rtl="0" algn="l">
              <a:lnSpc>
                <a:spcPct val="100000"/>
              </a:lnSpc>
              <a:spcBef>
                <a:spcPts val="0"/>
              </a:spcBef>
              <a:spcAft>
                <a:spcPts val="0"/>
              </a:spcAft>
              <a:buSzPts val="1500"/>
              <a:buChar char="●"/>
            </a:pPr>
            <a:r>
              <a:rPr lang="en" sz="1500"/>
              <a:t>Proprietà di </a:t>
            </a:r>
            <a:r>
              <a:rPr b="1" lang="en" sz="1500"/>
              <a:t>riflessione diffusa</a:t>
            </a:r>
            <a:r>
              <a:rPr lang="en" sz="1500"/>
              <a:t>: controlla l’intensità relativa della luce riflessa diffusamente;</a:t>
            </a:r>
            <a:endParaRPr sz="1500"/>
          </a:p>
          <a:p>
            <a:pPr indent="-323850" lvl="0" marL="457200" rtl="0" algn="l">
              <a:lnSpc>
                <a:spcPct val="100000"/>
              </a:lnSpc>
              <a:spcBef>
                <a:spcPts val="0"/>
              </a:spcBef>
              <a:spcAft>
                <a:spcPts val="0"/>
              </a:spcAft>
              <a:buSzPts val="1500"/>
              <a:buChar char="●"/>
            </a:pPr>
            <a:r>
              <a:rPr lang="en" sz="1500"/>
              <a:t>Proprietà di </a:t>
            </a:r>
            <a:r>
              <a:rPr b="1" lang="en" sz="1500"/>
              <a:t>riflessione ambientale</a:t>
            </a:r>
            <a:r>
              <a:rPr lang="en" sz="1500"/>
              <a:t>: caratterizza la quantità di luce ambientale riflessa dalla superficie;</a:t>
            </a:r>
            <a:endParaRPr sz="1500"/>
          </a:p>
          <a:p>
            <a:pPr indent="-323850" lvl="0" marL="457200" rtl="0" algn="l">
              <a:lnSpc>
                <a:spcPct val="100000"/>
              </a:lnSpc>
              <a:spcBef>
                <a:spcPts val="0"/>
              </a:spcBef>
              <a:spcAft>
                <a:spcPts val="0"/>
              </a:spcAft>
              <a:buSzPts val="1500"/>
              <a:buChar char="●"/>
            </a:pPr>
            <a:r>
              <a:rPr lang="en" sz="1500"/>
              <a:t>Proprietà </a:t>
            </a:r>
            <a:r>
              <a:rPr b="1" lang="en" sz="1500"/>
              <a:t>emissive</a:t>
            </a:r>
            <a:r>
              <a:rPr lang="en" sz="1500"/>
              <a:t>: l’emissività di una superficie controlla la quantità di luce che essa emette in assenza di luce incidente. E’ importante specificare, però, che la superficie in oggetto non si comporta come una sorgente luminosa per altre superfici ma influisce soltanto sul colore percepito dall’osservatore;</a:t>
            </a:r>
            <a:endParaRPr sz="1500"/>
          </a:p>
        </p:txBody>
      </p:sp>
      <p:grpSp>
        <p:nvGrpSpPr>
          <p:cNvPr id="1053" name="Google Shape;1053;p43"/>
          <p:cNvGrpSpPr/>
          <p:nvPr/>
        </p:nvGrpSpPr>
        <p:grpSpPr>
          <a:xfrm>
            <a:off x="-2520012" y="1376398"/>
            <a:ext cx="3043484" cy="3060262"/>
            <a:chOff x="505100" y="-787775"/>
            <a:chExt cx="2331100" cy="2343951"/>
          </a:xfrm>
        </p:grpSpPr>
        <p:sp>
          <p:nvSpPr>
            <p:cNvPr id="1054" name="Google Shape;1054;p43"/>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3"/>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3"/>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3"/>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3"/>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3"/>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3"/>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3"/>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3"/>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3"/>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3"/>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3"/>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3"/>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3"/>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3"/>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44"/>
          <p:cNvSpPr txBox="1"/>
          <p:nvPr>
            <p:ph idx="4294967295" type="title"/>
          </p:nvPr>
        </p:nvSpPr>
        <p:spPr>
          <a:xfrm>
            <a:off x="727875" y="114300"/>
            <a:ext cx="8416200" cy="126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sz="3500"/>
              <a:t>Modello di </a:t>
            </a:r>
            <a:r>
              <a:rPr lang="en" sz="3500">
                <a:solidFill>
                  <a:schemeClr val="dk1"/>
                </a:solidFill>
              </a:rPr>
              <a:t>illuminazione </a:t>
            </a:r>
            <a:endParaRPr sz="3500">
              <a:solidFill>
                <a:schemeClr val="dk1"/>
              </a:solidFill>
            </a:endParaRPr>
          </a:p>
          <a:p>
            <a:pPr indent="0" lvl="0" marL="0" rtl="0" algn="l">
              <a:lnSpc>
                <a:spcPct val="100000"/>
              </a:lnSpc>
              <a:spcBef>
                <a:spcPts val="0"/>
              </a:spcBef>
              <a:spcAft>
                <a:spcPts val="0"/>
              </a:spcAft>
              <a:buSzPts val="3500"/>
              <a:buNone/>
            </a:pPr>
            <a:r>
              <a:rPr lang="en" sz="3500">
                <a:solidFill>
                  <a:schemeClr val="dk1"/>
                </a:solidFill>
              </a:rPr>
              <a:t>di Phong - Shading</a:t>
            </a:r>
            <a:endParaRPr sz="3500"/>
          </a:p>
        </p:txBody>
      </p:sp>
      <p:sp>
        <p:nvSpPr>
          <p:cNvPr id="1079" name="Google Shape;1079;p44"/>
          <p:cNvSpPr txBox="1"/>
          <p:nvPr>
            <p:ph idx="4294967295" type="body"/>
          </p:nvPr>
        </p:nvSpPr>
        <p:spPr>
          <a:xfrm>
            <a:off x="727875" y="1376400"/>
            <a:ext cx="8416200" cy="312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Senza ombreggiatura ogni poligono presente all’interno di un modello                                                       geometrico verrebbe renderizzato come un colore solido e costante tale                                    per cui l’immagine in output risulterebbe poco realistica.                                                                        Il modello d’illuminazione di Phong consiste in due tipologie di ombreggiatura:​</a:t>
            </a:r>
            <a:endParaRPr sz="1600"/>
          </a:p>
          <a:p>
            <a:pPr indent="-330200" lvl="0" marL="457200" rtl="0" algn="l">
              <a:lnSpc>
                <a:spcPct val="115000"/>
              </a:lnSpc>
              <a:spcBef>
                <a:spcPts val="1200"/>
              </a:spcBef>
              <a:spcAft>
                <a:spcPts val="0"/>
              </a:spcAft>
              <a:buSzPts val="1600"/>
              <a:buChar char="●"/>
            </a:pPr>
            <a:r>
              <a:rPr lang="en" sz="1600"/>
              <a:t>Shading di </a:t>
            </a:r>
            <a:r>
              <a:rPr b="1" lang="en" sz="1600"/>
              <a:t>Phong</a:t>
            </a:r>
            <a:r>
              <a:rPr lang="en" sz="1600"/>
              <a:t>;​</a:t>
            </a:r>
            <a:endParaRPr sz="1600"/>
          </a:p>
          <a:p>
            <a:pPr indent="-330200" lvl="0" marL="457200" rtl="0" algn="l">
              <a:lnSpc>
                <a:spcPct val="115000"/>
              </a:lnSpc>
              <a:spcBef>
                <a:spcPts val="0"/>
              </a:spcBef>
              <a:spcAft>
                <a:spcPts val="0"/>
              </a:spcAft>
              <a:buSzPts val="1600"/>
              <a:buChar char="●"/>
            </a:pPr>
            <a:r>
              <a:rPr lang="en" sz="1600"/>
              <a:t>Shading di </a:t>
            </a:r>
            <a:r>
              <a:rPr b="1" lang="en" sz="1600"/>
              <a:t>Gouraud</a:t>
            </a:r>
            <a:r>
              <a:rPr lang="en" sz="1600"/>
              <a:t>;​</a:t>
            </a:r>
            <a:endParaRPr sz="1600"/>
          </a:p>
          <a:p>
            <a:pPr indent="0" lvl="0" marL="0" rtl="0" algn="l">
              <a:lnSpc>
                <a:spcPct val="115000"/>
              </a:lnSpc>
              <a:spcBef>
                <a:spcPts val="1200"/>
              </a:spcBef>
              <a:spcAft>
                <a:spcPts val="0"/>
              </a:spcAft>
              <a:buSzPts val="1400"/>
              <a:buNone/>
            </a:pPr>
            <a:r>
              <a:rPr lang="en" sz="1600"/>
              <a:t>Entrambe le tipologie possono utilizzare l’interpolazione delle linee di scansione, ovvero una tecnica di interpolazione equivalente a quella lineare;​</a:t>
            </a:r>
            <a:endParaRPr sz="1600"/>
          </a:p>
          <a:p>
            <a:pPr indent="0" lvl="0" marL="0" rtl="0" algn="l">
              <a:lnSpc>
                <a:spcPct val="115000"/>
              </a:lnSpc>
              <a:spcBef>
                <a:spcPts val="1200"/>
              </a:spcBef>
              <a:spcAft>
                <a:spcPts val="1200"/>
              </a:spcAft>
              <a:buSzPts val="1400"/>
              <a:buNone/>
            </a:pPr>
            <a:r>
              <a:t/>
            </a:r>
            <a:endParaRPr/>
          </a:p>
        </p:txBody>
      </p:sp>
      <p:pic>
        <p:nvPicPr>
          <p:cNvPr id="1080" name="Google Shape;1080;p44"/>
          <p:cNvPicPr preferRelativeResize="0"/>
          <p:nvPr/>
        </p:nvPicPr>
        <p:blipFill rotWithShape="1">
          <a:blip r:embed="rId3">
            <a:alphaModFix/>
          </a:blip>
          <a:srcRect b="0" l="0" r="0" t="0"/>
          <a:stretch/>
        </p:blipFill>
        <p:spPr>
          <a:xfrm rot="8869135">
            <a:off x="833961" y="4658103"/>
            <a:ext cx="1329851" cy="13298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5"/>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Flat </a:t>
            </a:r>
            <a:r>
              <a:rPr lang="en">
                <a:solidFill>
                  <a:schemeClr val="dk1"/>
                </a:solidFill>
              </a:rPr>
              <a:t>Shading</a:t>
            </a:r>
            <a:endParaRPr sz="3500"/>
          </a:p>
        </p:txBody>
      </p:sp>
      <p:sp>
        <p:nvSpPr>
          <p:cNvPr id="1086" name="Google Shape;1086;p45"/>
          <p:cNvSpPr txBox="1"/>
          <p:nvPr/>
        </p:nvSpPr>
        <p:spPr>
          <a:xfrm>
            <a:off x="727875" y="837600"/>
            <a:ext cx="7710000" cy="41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Il modello più semplice di shading per un poligono è il constant shading (o flat shading), che consiste nell’applicare il modello di illuminazione scelto una sola volta per ogni poligono della scena e poi usare il valore determinato per l’intera superficie del poligono.</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La tecnica di flat shading è estremamente efficiente, poiché l’equazione di illuminazione va calcolata una sola volta per ogni poligono, tuttavia il risultato visivo può non essere del tutto soddisfacente, infatti se la mesh (griglia) di poligoni approssima una superficie più complessa, lascia visibile la suddivisione in poligoni,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quindi nell’immagine non si ha una buona resa dell’andamento della superficie.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p:txBody>
      </p:sp>
      <p:pic>
        <p:nvPicPr>
          <p:cNvPr id="1087" name="Google Shape;1087;p45"/>
          <p:cNvPicPr preferRelativeResize="0"/>
          <p:nvPr/>
        </p:nvPicPr>
        <p:blipFill rotWithShape="1">
          <a:blip r:embed="rId3">
            <a:alphaModFix/>
          </a:blip>
          <a:srcRect b="0" l="0" r="0" t="0"/>
          <a:stretch/>
        </p:blipFill>
        <p:spPr>
          <a:xfrm>
            <a:off x="2792850" y="3447813"/>
            <a:ext cx="4286250" cy="155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46"/>
          <p:cNvGrpSpPr/>
          <p:nvPr/>
        </p:nvGrpSpPr>
        <p:grpSpPr>
          <a:xfrm>
            <a:off x="-1400362" y="4277748"/>
            <a:ext cx="3043484" cy="3060262"/>
            <a:chOff x="505100" y="-787775"/>
            <a:chExt cx="2331100" cy="2343951"/>
          </a:xfrm>
        </p:grpSpPr>
        <p:sp>
          <p:nvSpPr>
            <p:cNvPr id="1093" name="Google Shape;1093;p46"/>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6"/>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6"/>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6"/>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6"/>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6"/>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6"/>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6"/>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6"/>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6"/>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6"/>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6"/>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6"/>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6"/>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6"/>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6"/>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6"/>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6"/>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6"/>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6"/>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3" name="Google Shape;1113;p46"/>
          <p:cNvSpPr txBox="1"/>
          <p:nvPr>
            <p:ph idx="4294967295" type="title"/>
          </p:nvPr>
        </p:nvSpPr>
        <p:spPr>
          <a:xfrm>
            <a:off x="727875" y="114310"/>
            <a:ext cx="56976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Shading </a:t>
            </a:r>
            <a:r>
              <a:rPr lang="en">
                <a:solidFill>
                  <a:schemeClr val="dk1"/>
                </a:solidFill>
              </a:rPr>
              <a:t>Interpolato </a:t>
            </a:r>
            <a:endParaRPr>
              <a:solidFill>
                <a:schemeClr val="dk1"/>
              </a:solidFill>
            </a:endParaRPr>
          </a:p>
        </p:txBody>
      </p:sp>
      <p:sp>
        <p:nvSpPr>
          <p:cNvPr id="1114" name="Google Shape;1114;p46"/>
          <p:cNvSpPr txBox="1"/>
          <p:nvPr/>
        </p:nvSpPr>
        <p:spPr>
          <a:xfrm>
            <a:off x="727875" y="793100"/>
            <a:ext cx="56976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 alternativa a valutare l’equazione di illuminazione in tutti i punti del poligono, si può pensare di </a:t>
            </a:r>
            <a:r>
              <a:rPr lang="en" sz="1600">
                <a:latin typeface="Arimo"/>
                <a:ea typeface="Arimo"/>
                <a:cs typeface="Arimo"/>
                <a:sym typeface="Arimo"/>
              </a:rPr>
              <a:t>calcolarne</a:t>
            </a:r>
            <a:r>
              <a:rPr b="0" i="0" lang="en" sz="1600" u="none" cap="none" strike="noStrike">
                <a:solidFill>
                  <a:srgbClr val="000000"/>
                </a:solidFill>
                <a:latin typeface="Arimo"/>
                <a:ea typeface="Arimo"/>
                <a:cs typeface="Arimo"/>
                <a:sym typeface="Arimo"/>
              </a:rPr>
              <a:t> i valori in ogni vertice ed </a:t>
            </a:r>
            <a:r>
              <a:rPr lang="en" sz="1600">
                <a:latin typeface="Arimo"/>
                <a:ea typeface="Arimo"/>
                <a:cs typeface="Arimo"/>
                <a:sym typeface="Arimo"/>
              </a:rPr>
              <a:t>interpolare</a:t>
            </a:r>
            <a:r>
              <a:rPr b="0" i="0" lang="en" sz="1600" u="none" cap="none" strike="noStrike">
                <a:solidFill>
                  <a:srgbClr val="000000"/>
                </a:solidFill>
                <a:latin typeface="Arimo"/>
                <a:ea typeface="Arimo"/>
                <a:cs typeface="Arimo"/>
                <a:sym typeface="Arimo"/>
              </a:rPr>
              <a:t> linearmente per trovare i valori lungo i lati e nei punti interni.</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All’interno di un algoritmo di rasterizzazione applicare l’interpolazione</a:t>
            </a:r>
            <a:r>
              <a:rPr lang="en" sz="1600">
                <a:latin typeface="Arimo"/>
                <a:ea typeface="Arimo"/>
                <a:cs typeface="Arimo"/>
                <a:sym typeface="Arimo"/>
              </a:rPr>
              <a:t>, </a:t>
            </a:r>
            <a:r>
              <a:rPr b="0" i="0" lang="en" sz="1600" u="none" cap="none" strike="noStrike">
                <a:solidFill>
                  <a:srgbClr val="000000"/>
                </a:solidFill>
                <a:latin typeface="Arimo"/>
                <a:ea typeface="Arimo"/>
                <a:cs typeface="Arimo"/>
                <a:sym typeface="Arimo"/>
              </a:rPr>
              <a:t>anche dello shading</a:t>
            </a:r>
            <a:r>
              <a:rPr lang="en" sz="1600">
                <a:latin typeface="Arimo"/>
                <a:ea typeface="Arimo"/>
                <a:cs typeface="Arimo"/>
                <a:sym typeface="Arimo"/>
              </a:rPr>
              <a:t>, </a:t>
            </a:r>
            <a:r>
              <a:rPr b="0" i="0" lang="en" sz="1600" u="none" cap="none" strike="noStrike">
                <a:solidFill>
                  <a:srgbClr val="000000"/>
                </a:solidFill>
                <a:latin typeface="Arimo"/>
                <a:ea typeface="Arimo"/>
                <a:cs typeface="Arimo"/>
                <a:sym typeface="Arimo"/>
              </a:rPr>
              <a:t>comporta uno sforzo minimo.</a:t>
            </a:r>
            <a:endParaRPr b="0" i="0" sz="1600" u="none" cap="none" strike="noStrike">
              <a:solidFill>
                <a:srgbClr val="000000"/>
              </a:solidFill>
              <a:latin typeface="Arimo"/>
              <a:ea typeface="Arimo"/>
              <a:cs typeface="Arimo"/>
              <a:sym typeface="Arimo"/>
            </a:endParaRPr>
          </a:p>
        </p:txBody>
      </p:sp>
      <p:sp>
        <p:nvSpPr>
          <p:cNvPr id="1115" name="Google Shape;1115;p46"/>
          <p:cNvSpPr txBox="1"/>
          <p:nvPr/>
        </p:nvSpPr>
        <p:spPr>
          <a:xfrm>
            <a:off x="727875" y="2562750"/>
            <a:ext cx="56976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Questo non risolve però il problema di visualizzare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correttamente una superficie curva con una mesh di poligoni,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infatti se lo shading (costante o interpolato) viene fatto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indipendentemente su ogni poligono si ha una netta visibilità,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non voluta, dei bordi tra due poligoni adiacenti causata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dalla </a:t>
            </a:r>
            <a:r>
              <a:rPr b="1" i="0" lang="en" sz="1600" u="none" cap="none" strike="noStrike">
                <a:solidFill>
                  <a:srgbClr val="000000"/>
                </a:solidFill>
                <a:latin typeface="Arimo"/>
                <a:ea typeface="Arimo"/>
                <a:cs typeface="Arimo"/>
                <a:sym typeface="Arimo"/>
              </a:rPr>
              <a:t>brusca variazione</a:t>
            </a:r>
            <a:r>
              <a:rPr b="0" i="0" lang="en" sz="1600" u="none" cap="none" strike="noStrike">
                <a:solidFill>
                  <a:srgbClr val="000000"/>
                </a:solidFill>
                <a:latin typeface="Arimo"/>
                <a:ea typeface="Arimo"/>
                <a:cs typeface="Arimo"/>
                <a:sym typeface="Arimo"/>
              </a:rPr>
              <a:t> della normale alla superficie.</a:t>
            </a:r>
            <a:endParaRPr b="0" i="0" sz="1400" u="none" cap="none" strike="noStrike">
              <a:solidFill>
                <a:srgbClr val="000000"/>
              </a:solidFill>
              <a:latin typeface="Arimo"/>
              <a:ea typeface="Arimo"/>
              <a:cs typeface="Arimo"/>
              <a:sym typeface="Arimo"/>
            </a:endParaRPr>
          </a:p>
        </p:txBody>
      </p:sp>
      <p:pic>
        <p:nvPicPr>
          <p:cNvPr id="1116" name="Google Shape;1116;p46"/>
          <p:cNvPicPr preferRelativeResize="0"/>
          <p:nvPr/>
        </p:nvPicPr>
        <p:blipFill rotWithShape="1">
          <a:blip r:embed="rId3">
            <a:alphaModFix/>
          </a:blip>
          <a:srcRect b="0" l="0" r="0" t="0"/>
          <a:stretch/>
        </p:blipFill>
        <p:spPr>
          <a:xfrm>
            <a:off x="6556825" y="114300"/>
            <a:ext cx="2206551" cy="4838699"/>
          </a:xfrm>
          <a:prstGeom prst="rect">
            <a:avLst/>
          </a:prstGeom>
          <a:noFill/>
          <a:ln>
            <a:noFill/>
          </a:ln>
        </p:spPr>
      </p:pic>
      <p:pic>
        <p:nvPicPr>
          <p:cNvPr id="1117" name="Google Shape;1117;p46"/>
          <p:cNvPicPr preferRelativeResize="0"/>
          <p:nvPr/>
        </p:nvPicPr>
        <p:blipFill rotWithShape="1">
          <a:blip r:embed="rId4">
            <a:alphaModFix/>
          </a:blip>
          <a:srcRect b="0" l="0" r="0" t="0"/>
          <a:stretch/>
        </p:blipFill>
        <p:spPr>
          <a:xfrm>
            <a:off x="417349" y="4430156"/>
            <a:ext cx="973351" cy="964164"/>
          </a:xfrm>
          <a:prstGeom prst="rect">
            <a:avLst/>
          </a:prstGeom>
          <a:noFill/>
          <a:ln>
            <a:noFill/>
          </a:ln>
        </p:spPr>
      </p:pic>
      <p:pic>
        <p:nvPicPr>
          <p:cNvPr id="1118" name="Google Shape;1118;p46"/>
          <p:cNvPicPr preferRelativeResize="0"/>
          <p:nvPr/>
        </p:nvPicPr>
        <p:blipFill rotWithShape="1">
          <a:blip r:embed="rId5">
            <a:alphaModFix/>
          </a:blip>
          <a:srcRect b="0" l="0" r="0" t="0"/>
          <a:stretch/>
        </p:blipFill>
        <p:spPr>
          <a:xfrm>
            <a:off x="-1" y="4135631"/>
            <a:ext cx="973351" cy="9641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7"/>
          <p:cNvSpPr txBox="1"/>
          <p:nvPr>
            <p:ph type="title"/>
          </p:nvPr>
        </p:nvSpPr>
        <p:spPr>
          <a:xfrm>
            <a:off x="727875"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Effetto </a:t>
            </a:r>
            <a:r>
              <a:rPr lang="en">
                <a:solidFill>
                  <a:schemeClr val="dk1"/>
                </a:solidFill>
              </a:rPr>
              <a:t>Mach banding </a:t>
            </a:r>
            <a:endParaRPr>
              <a:solidFill>
                <a:schemeClr val="dk1"/>
              </a:solidFill>
            </a:endParaRPr>
          </a:p>
        </p:txBody>
      </p:sp>
      <p:sp>
        <p:nvSpPr>
          <p:cNvPr id="1124" name="Google Shape;1124;p47"/>
          <p:cNvSpPr txBox="1"/>
          <p:nvPr>
            <p:ph idx="1" type="subTitle"/>
          </p:nvPr>
        </p:nvSpPr>
        <p:spPr>
          <a:xfrm>
            <a:off x="727875" y="861738"/>
            <a:ext cx="7717500" cy="38790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400"/>
              <a:buNone/>
            </a:pPr>
            <a:r>
              <a:rPr lang="en" sz="1600"/>
              <a:t>A causa del cosiddetto effetto Mach banding (dal nome del suo scopritore) anche una maggiore finezza della griglia di poligoni non riduce le discontinuità di shading tra i poligoni adiacenti, infatti questo effetto è quello per cui un oggetto messo vicino ad uno più chiaro risulta più scuro, mentre se messo vicino ad uno più scuro risulta più chiaro.</a:t>
            </a:r>
            <a:endParaRPr sz="1600"/>
          </a:p>
          <a:p>
            <a:pPr indent="0" lvl="0" marL="0" rtl="0" algn="l">
              <a:lnSpc>
                <a:spcPct val="100000"/>
              </a:lnSpc>
              <a:spcBef>
                <a:spcPts val="0"/>
              </a:spcBef>
              <a:spcAft>
                <a:spcPts val="0"/>
              </a:spcAft>
              <a:buSzPts val="1400"/>
              <a:buNone/>
            </a:pPr>
            <a:r>
              <a:rPr lang="en" sz="1600"/>
              <a:t>Questo è causato, fisiologicamente, </a:t>
            </a:r>
            <a:endParaRPr sz="1600"/>
          </a:p>
          <a:p>
            <a:pPr indent="0" lvl="0" marL="0" rtl="0" algn="l">
              <a:lnSpc>
                <a:spcPct val="100000"/>
              </a:lnSpc>
              <a:spcBef>
                <a:spcPts val="0"/>
              </a:spcBef>
              <a:spcAft>
                <a:spcPts val="0"/>
              </a:spcAft>
              <a:buSzPts val="1400"/>
              <a:buNone/>
            </a:pPr>
            <a:r>
              <a:rPr lang="en" sz="1600"/>
              <a:t>dall’effetto inibitore laterale dei </a:t>
            </a:r>
            <a:r>
              <a:rPr b="1" lang="en" sz="1600"/>
              <a:t>recettori dell’occhio</a:t>
            </a:r>
            <a:r>
              <a:rPr lang="en" sz="1600"/>
              <a:t>: </a:t>
            </a:r>
            <a:endParaRPr sz="1600"/>
          </a:p>
          <a:p>
            <a:pPr indent="0" lvl="0" marL="0" rtl="0" algn="l">
              <a:lnSpc>
                <a:spcPct val="100000"/>
              </a:lnSpc>
              <a:spcBef>
                <a:spcPts val="0"/>
              </a:spcBef>
              <a:spcAft>
                <a:spcPts val="0"/>
              </a:spcAft>
              <a:buSzPts val="1400"/>
              <a:buNone/>
            </a:pPr>
            <a:r>
              <a:rPr lang="en" sz="1600"/>
              <a:t>più luce un recettore riceve, più inibisce la risposta </a:t>
            </a:r>
            <a:endParaRPr sz="1600"/>
          </a:p>
          <a:p>
            <a:pPr indent="0" lvl="0" marL="0" rtl="0" algn="l">
              <a:lnSpc>
                <a:spcPct val="100000"/>
              </a:lnSpc>
              <a:spcBef>
                <a:spcPts val="0"/>
              </a:spcBef>
              <a:spcAft>
                <a:spcPts val="0"/>
              </a:spcAft>
              <a:buSzPts val="1400"/>
              <a:buNone/>
            </a:pPr>
            <a:r>
              <a:rPr lang="en" sz="1600"/>
              <a:t>dei recettori vicini.</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In figura vediamo chiaramente l’effetto: </a:t>
            </a:r>
            <a:endParaRPr sz="1600"/>
          </a:p>
          <a:p>
            <a:pPr indent="0" lvl="0" marL="0" rtl="0" algn="l">
              <a:lnSpc>
                <a:spcPct val="100000"/>
              </a:lnSpc>
              <a:spcBef>
                <a:spcPts val="0"/>
              </a:spcBef>
              <a:spcAft>
                <a:spcPts val="0"/>
              </a:spcAft>
              <a:buSzPts val="1400"/>
              <a:buNone/>
            </a:pPr>
            <a:r>
              <a:rPr lang="en" sz="1600"/>
              <a:t>ogni banda è colorata in modo uniforme, ma </a:t>
            </a:r>
            <a:endParaRPr sz="1600"/>
          </a:p>
          <a:p>
            <a:pPr indent="0" lvl="0" marL="0" rtl="0" algn="l">
              <a:lnSpc>
                <a:spcPct val="100000"/>
              </a:lnSpc>
              <a:spcBef>
                <a:spcPts val="0"/>
              </a:spcBef>
              <a:spcAft>
                <a:spcPts val="0"/>
              </a:spcAft>
              <a:buSzPts val="1400"/>
              <a:buNone/>
            </a:pPr>
            <a:r>
              <a:rPr lang="en" sz="1600"/>
              <a:t>la barra più chiara sembra più luminosa sul bordo in cui </a:t>
            </a:r>
            <a:endParaRPr sz="1600"/>
          </a:p>
          <a:p>
            <a:pPr indent="0" lvl="0" marL="0" rtl="0" algn="l">
              <a:lnSpc>
                <a:spcPct val="100000"/>
              </a:lnSpc>
              <a:spcBef>
                <a:spcPts val="0"/>
              </a:spcBef>
              <a:spcAft>
                <a:spcPts val="0"/>
              </a:spcAft>
              <a:buSzPts val="1400"/>
              <a:buNone/>
            </a:pPr>
            <a:r>
              <a:rPr lang="en" sz="1600"/>
              <a:t>si incontra con la barra più scura e viceversa.</a:t>
            </a:r>
            <a:endParaRPr sz="1600"/>
          </a:p>
          <a:p>
            <a:pPr indent="0" lvl="0" marL="0" rtl="0" algn="l">
              <a:lnSpc>
                <a:spcPct val="100000"/>
              </a:lnSpc>
              <a:spcBef>
                <a:spcPts val="0"/>
              </a:spcBef>
              <a:spcAft>
                <a:spcPts val="0"/>
              </a:spcAft>
              <a:buSzPts val="1400"/>
              <a:buNone/>
            </a:pPr>
            <a:r>
              <a:rPr lang="en" sz="1600"/>
              <a:t>In realtà non c’è nessuna transizione !</a:t>
            </a:r>
            <a:endParaRPr sz="1600"/>
          </a:p>
        </p:txBody>
      </p:sp>
      <p:pic>
        <p:nvPicPr>
          <p:cNvPr id="1125" name="Google Shape;1125;p47"/>
          <p:cNvPicPr preferRelativeResize="0"/>
          <p:nvPr/>
        </p:nvPicPr>
        <p:blipFill rotWithShape="1">
          <a:blip r:embed="rId3">
            <a:alphaModFix/>
          </a:blip>
          <a:srcRect b="0" l="0" r="0" t="0"/>
          <a:stretch/>
        </p:blipFill>
        <p:spPr>
          <a:xfrm>
            <a:off x="6165899" y="2020100"/>
            <a:ext cx="2519474" cy="2954074"/>
          </a:xfrm>
          <a:prstGeom prst="rect">
            <a:avLst/>
          </a:prstGeom>
          <a:noFill/>
          <a:ln>
            <a:noFill/>
          </a:ln>
        </p:spPr>
      </p:pic>
      <p:grpSp>
        <p:nvGrpSpPr>
          <p:cNvPr id="1126" name="Google Shape;1126;p47"/>
          <p:cNvGrpSpPr/>
          <p:nvPr/>
        </p:nvGrpSpPr>
        <p:grpSpPr>
          <a:xfrm>
            <a:off x="-2494262" y="1271123"/>
            <a:ext cx="3043484" cy="3060262"/>
            <a:chOff x="505100" y="-787775"/>
            <a:chExt cx="2331100" cy="2343951"/>
          </a:xfrm>
        </p:grpSpPr>
        <p:sp>
          <p:nvSpPr>
            <p:cNvPr id="1127" name="Google Shape;1127;p47"/>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7"/>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7"/>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7"/>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7"/>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7"/>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7"/>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7"/>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7"/>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7"/>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7"/>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7"/>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7"/>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7"/>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7"/>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7"/>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7"/>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7"/>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7"/>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7"/>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8"/>
          <p:cNvSpPr txBox="1"/>
          <p:nvPr>
            <p:ph type="title"/>
          </p:nvPr>
        </p:nvSpPr>
        <p:spPr>
          <a:xfrm>
            <a:off x="713250"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p:txBody>
      </p:sp>
      <p:sp>
        <p:nvSpPr>
          <p:cNvPr id="1152" name="Google Shape;1152;p48"/>
          <p:cNvSpPr txBox="1"/>
          <p:nvPr/>
        </p:nvSpPr>
        <p:spPr>
          <a:xfrm>
            <a:off x="727875" y="814125"/>
            <a:ext cx="8416200" cy="432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Per ovviare a questo inconveniente si sono sviluppati dei modelli di shading che tengono conto delle informazioni date da poligoni adiacenti, il modello di Gouraud, è l’evoluzione diretta del metodo con interpolazione del colore su poligoni singoli.</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Nel Gouraud shading si tiene conto della geometria effettiva che si sta visualizzando: se la griglia di poligoni rappresenta una superficie curva, per ogni vertice della griglia non si utilizza la normale al poligono ma la normale alla superficie che avrei voluto approssimare.</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p:txBody>
      </p:sp>
      <p:pic>
        <p:nvPicPr>
          <p:cNvPr id="1153" name="Google Shape;1153;p48"/>
          <p:cNvPicPr preferRelativeResize="0"/>
          <p:nvPr/>
        </p:nvPicPr>
        <p:blipFill rotWithShape="1">
          <a:blip r:embed="rId3">
            <a:alphaModFix/>
          </a:blip>
          <a:srcRect b="75992" l="19925" r="16146" t="3878"/>
          <a:stretch/>
        </p:blipFill>
        <p:spPr>
          <a:xfrm>
            <a:off x="2778575" y="3073475"/>
            <a:ext cx="3713000" cy="1653475"/>
          </a:xfrm>
          <a:prstGeom prst="rect">
            <a:avLst/>
          </a:prstGeom>
          <a:noFill/>
          <a:ln>
            <a:noFill/>
          </a:ln>
        </p:spPr>
      </p:pic>
      <p:grpSp>
        <p:nvGrpSpPr>
          <p:cNvPr id="1154" name="Google Shape;1154;p48"/>
          <p:cNvGrpSpPr/>
          <p:nvPr/>
        </p:nvGrpSpPr>
        <p:grpSpPr>
          <a:xfrm rot="5400000">
            <a:off x="-1647668" y="2767885"/>
            <a:ext cx="2313617" cy="2437475"/>
            <a:chOff x="505100" y="-787775"/>
            <a:chExt cx="2331100" cy="2343951"/>
          </a:xfrm>
        </p:grpSpPr>
        <p:sp>
          <p:nvSpPr>
            <p:cNvPr id="1155" name="Google Shape;1155;p48"/>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8"/>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8"/>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8"/>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8"/>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8"/>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8"/>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8"/>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8"/>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8"/>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8"/>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8"/>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8"/>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8"/>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8"/>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8"/>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8"/>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8"/>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8"/>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8"/>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5" name="Google Shape;1175;p48"/>
          <p:cNvPicPr preferRelativeResize="0"/>
          <p:nvPr/>
        </p:nvPicPr>
        <p:blipFill rotWithShape="1">
          <a:blip r:embed="rId4">
            <a:alphaModFix/>
          </a:blip>
          <a:srcRect b="0" l="0" r="0" t="0"/>
          <a:stretch/>
        </p:blipFill>
        <p:spPr>
          <a:xfrm rot="-5399980">
            <a:off x="-601973" y="4122335"/>
            <a:ext cx="1329850" cy="1329843"/>
          </a:xfrm>
          <a:prstGeom prst="rect">
            <a:avLst/>
          </a:prstGeom>
          <a:noFill/>
          <a:ln>
            <a:noFill/>
          </a:ln>
        </p:spPr>
      </p:pic>
      <p:pic>
        <p:nvPicPr>
          <p:cNvPr id="1176" name="Google Shape;1176;p48"/>
          <p:cNvPicPr preferRelativeResize="0"/>
          <p:nvPr/>
        </p:nvPicPr>
        <p:blipFill rotWithShape="1">
          <a:blip r:embed="rId5">
            <a:alphaModFix/>
          </a:blip>
          <a:srcRect b="0" l="0" r="0" t="0"/>
          <a:stretch/>
        </p:blipFill>
        <p:spPr>
          <a:xfrm rot="9428989">
            <a:off x="-524394" y="2854788"/>
            <a:ext cx="1174674" cy="13393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grpSp>
        <p:nvGrpSpPr>
          <p:cNvPr id="1181" name="Google Shape;1181;p49"/>
          <p:cNvGrpSpPr/>
          <p:nvPr/>
        </p:nvGrpSpPr>
        <p:grpSpPr>
          <a:xfrm>
            <a:off x="-2315612" y="3132448"/>
            <a:ext cx="3043484" cy="3060262"/>
            <a:chOff x="505100" y="-787775"/>
            <a:chExt cx="2331100" cy="2343951"/>
          </a:xfrm>
        </p:grpSpPr>
        <p:sp>
          <p:nvSpPr>
            <p:cNvPr id="1182" name="Google Shape;1182;p49"/>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9"/>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9"/>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9"/>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9"/>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9"/>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9"/>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9"/>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9"/>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9"/>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9"/>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9"/>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9"/>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9"/>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9"/>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9"/>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9"/>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9"/>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9"/>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9"/>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2" name="Google Shape;1202;p49"/>
          <p:cNvSpPr txBox="1"/>
          <p:nvPr>
            <p:ph type="title"/>
          </p:nvPr>
        </p:nvSpPr>
        <p:spPr>
          <a:xfrm>
            <a:off x="713250"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p:txBody>
      </p:sp>
      <p:sp>
        <p:nvSpPr>
          <p:cNvPr id="1203" name="Google Shape;1203;p49"/>
          <p:cNvSpPr txBox="1"/>
          <p:nvPr/>
        </p:nvSpPr>
        <p:spPr>
          <a:xfrm>
            <a:off x="727875" y="814125"/>
            <a:ext cx="8416200" cy="6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 questa maniera il calcolo dello shading produce lo stesso valore su entrambi i lati dei poligoni che hanno bordi in comune rendendo lo shading complessivo privo di salti.</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p:txBody>
      </p:sp>
      <p:pic>
        <p:nvPicPr>
          <p:cNvPr id="1204" name="Google Shape;1204;p49"/>
          <p:cNvPicPr preferRelativeResize="0"/>
          <p:nvPr/>
        </p:nvPicPr>
        <p:blipFill rotWithShape="1">
          <a:blip r:embed="rId3">
            <a:alphaModFix/>
          </a:blip>
          <a:srcRect b="0" l="0" r="0" t="0"/>
          <a:stretch/>
        </p:blipFill>
        <p:spPr>
          <a:xfrm>
            <a:off x="5584349" y="1606725"/>
            <a:ext cx="3264074" cy="3172350"/>
          </a:xfrm>
          <a:prstGeom prst="rect">
            <a:avLst/>
          </a:prstGeom>
          <a:noFill/>
          <a:ln>
            <a:noFill/>
          </a:ln>
        </p:spPr>
      </p:pic>
      <p:sp>
        <p:nvSpPr>
          <p:cNvPr id="1205" name="Google Shape;1205;p49"/>
          <p:cNvSpPr txBox="1"/>
          <p:nvPr/>
        </p:nvSpPr>
        <p:spPr>
          <a:xfrm>
            <a:off x="727875" y="1454250"/>
            <a:ext cx="4722900" cy="31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Però richiede che sia nota la normale alla superficie che si approssima in ogni vertice, se non è disponibile, si approssima con la media pesata delle normali dei poligoni che condividono il vertice.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Una volta calcolate (o ricavate analiticamente) le normali in ogni vertice, si applica il modello di illuminazione per calcolare il valore di intensità nel vertice e si interpola linearmente l</a:t>
            </a:r>
            <a:r>
              <a:rPr lang="en" sz="1600">
                <a:latin typeface="Arimo"/>
                <a:ea typeface="Arimo"/>
                <a:cs typeface="Arimo"/>
                <a:sym typeface="Arimo"/>
              </a:rPr>
              <a:t>ungo i vertici.</a:t>
            </a:r>
            <a:endParaRPr b="0" i="0" sz="1600" u="none" cap="none" strike="noStrike">
              <a:solidFill>
                <a:srgbClr val="000000"/>
              </a:solidFill>
              <a:latin typeface="Arimo"/>
              <a:ea typeface="Arimo"/>
              <a:cs typeface="Arimo"/>
              <a:sym typeface="Arimo"/>
            </a:endParaRPr>
          </a:p>
        </p:txBody>
      </p:sp>
      <p:pic>
        <p:nvPicPr>
          <p:cNvPr id="1206" name="Google Shape;1206;p49"/>
          <p:cNvPicPr preferRelativeResize="0"/>
          <p:nvPr/>
        </p:nvPicPr>
        <p:blipFill rotWithShape="1">
          <a:blip r:embed="rId4">
            <a:alphaModFix/>
          </a:blip>
          <a:srcRect b="0" l="0" r="0" t="0"/>
          <a:stretch/>
        </p:blipFill>
        <p:spPr>
          <a:xfrm>
            <a:off x="-624910" y="4141104"/>
            <a:ext cx="1219200" cy="1301625"/>
          </a:xfrm>
          <a:prstGeom prst="rect">
            <a:avLst/>
          </a:prstGeom>
          <a:noFill/>
          <a:ln>
            <a:noFill/>
          </a:ln>
        </p:spPr>
      </p:pic>
      <p:pic>
        <p:nvPicPr>
          <p:cNvPr id="1207" name="Google Shape;1207;p49"/>
          <p:cNvPicPr preferRelativeResize="0"/>
          <p:nvPr/>
        </p:nvPicPr>
        <p:blipFill rotWithShape="1">
          <a:blip r:embed="rId5">
            <a:alphaModFix/>
          </a:blip>
          <a:srcRect b="0" l="0" r="0" t="0"/>
          <a:stretch/>
        </p:blipFill>
        <p:spPr>
          <a:xfrm rot="9734429">
            <a:off x="-960213" y="3348480"/>
            <a:ext cx="1597723" cy="11598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grpSp>
        <p:nvGrpSpPr>
          <p:cNvPr id="1212" name="Google Shape;1212;p50"/>
          <p:cNvGrpSpPr/>
          <p:nvPr/>
        </p:nvGrpSpPr>
        <p:grpSpPr>
          <a:xfrm>
            <a:off x="-2315612" y="3132448"/>
            <a:ext cx="3043484" cy="3060262"/>
            <a:chOff x="505100" y="-787775"/>
            <a:chExt cx="2331100" cy="2343951"/>
          </a:xfrm>
        </p:grpSpPr>
        <p:sp>
          <p:nvSpPr>
            <p:cNvPr id="1213" name="Google Shape;1213;p5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5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5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5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5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3" name="Google Shape;1233;p50"/>
          <p:cNvSpPr txBox="1"/>
          <p:nvPr>
            <p:ph type="title"/>
          </p:nvPr>
        </p:nvSpPr>
        <p:spPr>
          <a:xfrm>
            <a:off x="713250"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Scan </a:t>
            </a:r>
            <a:r>
              <a:rPr lang="en">
                <a:solidFill>
                  <a:schemeClr val="dk1"/>
                </a:solidFill>
              </a:rPr>
              <a:t>Line</a:t>
            </a:r>
            <a:endParaRPr>
              <a:solidFill>
                <a:schemeClr val="dk1"/>
              </a:solidFill>
            </a:endParaRPr>
          </a:p>
        </p:txBody>
      </p:sp>
      <p:sp>
        <p:nvSpPr>
          <p:cNvPr id="1234" name="Google Shape;1234;p50"/>
          <p:cNvSpPr txBox="1"/>
          <p:nvPr/>
        </p:nvSpPr>
        <p:spPr>
          <a:xfrm>
            <a:off x="713250" y="849750"/>
            <a:ext cx="8111400" cy="10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Può essere migliorato utilizzando le </a:t>
            </a:r>
            <a:r>
              <a:rPr b="1" lang="en" sz="1600">
                <a:latin typeface="Arimo"/>
                <a:ea typeface="Arimo"/>
                <a:cs typeface="Arimo"/>
                <a:sym typeface="Arimo"/>
              </a:rPr>
              <a:t>Scan Line</a:t>
            </a:r>
            <a:r>
              <a:rPr lang="en" sz="1600">
                <a:latin typeface="Arimo"/>
                <a:ea typeface="Arimo"/>
                <a:cs typeface="Arimo"/>
                <a:sym typeface="Arimo"/>
              </a:rPr>
              <a:t>. La scansione di linee è una tecnica di rendering basata sulla suddivisione orizzontale della scena in linee o fasce orizzontali. Per ciascuna scanline, si determinano i punti di intersezione con i bordi dei poligoni presenti nella scena.</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sz="1600">
              <a:latin typeface="Arimo"/>
              <a:ea typeface="Arimo"/>
              <a:cs typeface="Arimo"/>
              <a:sym typeface="Arimo"/>
            </a:endParaRPr>
          </a:p>
        </p:txBody>
      </p:sp>
      <p:pic>
        <p:nvPicPr>
          <p:cNvPr id="1235" name="Google Shape;1235;p50"/>
          <p:cNvPicPr preferRelativeResize="0"/>
          <p:nvPr/>
        </p:nvPicPr>
        <p:blipFill>
          <a:blip r:embed="rId3">
            <a:alphaModFix/>
          </a:blip>
          <a:stretch>
            <a:fillRect/>
          </a:stretch>
        </p:blipFill>
        <p:spPr>
          <a:xfrm>
            <a:off x="5206300" y="2255525"/>
            <a:ext cx="3388425" cy="2151650"/>
          </a:xfrm>
          <a:prstGeom prst="rect">
            <a:avLst/>
          </a:prstGeom>
          <a:noFill/>
          <a:ln>
            <a:noFill/>
          </a:ln>
        </p:spPr>
      </p:pic>
      <p:sp>
        <p:nvSpPr>
          <p:cNvPr id="1236" name="Google Shape;1236;p50"/>
          <p:cNvSpPr txBox="1"/>
          <p:nvPr/>
        </p:nvSpPr>
        <p:spPr>
          <a:xfrm>
            <a:off x="713250" y="2008500"/>
            <a:ext cx="4130700" cy="26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00"/>
              <a:buFont typeface="Arial"/>
              <a:buNone/>
            </a:pPr>
            <a:r>
              <a:rPr lang="en" sz="1600">
                <a:latin typeface="Arimo"/>
                <a:ea typeface="Arimo"/>
                <a:cs typeface="Arimo"/>
                <a:sym typeface="Arimo"/>
              </a:rPr>
              <a:t>Ad esempio, dopo aver effettuato il calcolo dell'illuminazione e dei colori ai vertici tramite Gouraud Shading, è possibile utilizzare la scansione di linee per renderizzare i pixel all'interno dei poligoni in modo più dettagliato.</a:t>
            </a:r>
            <a:endParaRPr sz="1600">
              <a:latin typeface="Arimo"/>
              <a:ea typeface="Arimo"/>
              <a:cs typeface="Arimo"/>
              <a:sym typeface="Arimo"/>
            </a:endParaRPr>
          </a:p>
          <a:p>
            <a:pPr indent="0" lvl="0" marL="0" rtl="0" algn="l">
              <a:spcBef>
                <a:spcPts val="0"/>
              </a:spcBef>
              <a:spcAft>
                <a:spcPts val="0"/>
              </a:spcAft>
              <a:buClr>
                <a:srgbClr val="000000"/>
              </a:buClr>
              <a:buSzPts val="1600"/>
              <a:buFont typeface="Arial"/>
              <a:buNone/>
            </a:pPr>
            <a:r>
              <a:t/>
            </a:r>
            <a:endParaRPr sz="1600">
              <a:latin typeface="Arimo"/>
              <a:ea typeface="Arimo"/>
              <a:cs typeface="Arimo"/>
              <a:sym typeface="Arimo"/>
            </a:endParaRPr>
          </a:p>
          <a:p>
            <a:pPr indent="0" lvl="0" marL="0" rtl="0" algn="l">
              <a:spcBef>
                <a:spcPts val="0"/>
              </a:spcBef>
              <a:spcAft>
                <a:spcPts val="0"/>
              </a:spcAft>
              <a:buNone/>
            </a:pPr>
            <a:r>
              <a:rPr lang="en" sz="1600">
                <a:latin typeface="Arimo"/>
                <a:ea typeface="Arimo"/>
                <a:cs typeface="Arimo"/>
                <a:sym typeface="Arimo"/>
              </a:rPr>
              <a:t>In sintesi, Gouraud Shading e le scanline possono essere usati insieme in un processo di rendering completo per ottenere risultati visivi migliori.</a:t>
            </a:r>
            <a:endParaRPr>
              <a:solidFill>
                <a:schemeClr val="dk1"/>
              </a:solidFill>
              <a:latin typeface="Arimo"/>
              <a:ea typeface="Arimo"/>
              <a:cs typeface="Arimo"/>
              <a:sym typeface="Arimo"/>
            </a:endParaRPr>
          </a:p>
        </p:txBody>
      </p:sp>
      <p:pic>
        <p:nvPicPr>
          <p:cNvPr id="1237" name="Google Shape;1237;p50"/>
          <p:cNvPicPr preferRelativeResize="0"/>
          <p:nvPr/>
        </p:nvPicPr>
        <p:blipFill rotWithShape="1">
          <a:blip r:embed="rId4">
            <a:alphaModFix/>
          </a:blip>
          <a:srcRect b="0" l="0" r="0" t="0"/>
          <a:stretch/>
        </p:blipFill>
        <p:spPr>
          <a:xfrm rot="9226313">
            <a:off x="-1223693" y="3189067"/>
            <a:ext cx="1744084" cy="17440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grpSp>
        <p:nvGrpSpPr>
          <p:cNvPr id="1242" name="Google Shape;1242;p51"/>
          <p:cNvGrpSpPr/>
          <p:nvPr/>
        </p:nvGrpSpPr>
        <p:grpSpPr>
          <a:xfrm>
            <a:off x="-2482662" y="2815673"/>
            <a:ext cx="3043484" cy="3060262"/>
            <a:chOff x="505100" y="-787775"/>
            <a:chExt cx="2331100" cy="2343951"/>
          </a:xfrm>
        </p:grpSpPr>
        <p:sp>
          <p:nvSpPr>
            <p:cNvPr id="1243" name="Google Shape;1243;p51"/>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1"/>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1"/>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1"/>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1"/>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1"/>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1"/>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1"/>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1"/>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1"/>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1"/>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1"/>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1"/>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1"/>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1"/>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1"/>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1"/>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1"/>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1"/>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1"/>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3" name="Google Shape;1263;p51"/>
          <p:cNvSpPr txBox="1"/>
          <p:nvPr>
            <p:ph type="title"/>
          </p:nvPr>
        </p:nvSpPr>
        <p:spPr>
          <a:xfrm>
            <a:off x="713250"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Gouraud </a:t>
            </a:r>
            <a:r>
              <a:rPr lang="en">
                <a:solidFill>
                  <a:schemeClr val="dk1"/>
                </a:solidFill>
              </a:rPr>
              <a:t>Shading</a:t>
            </a:r>
            <a:endParaRPr>
              <a:solidFill>
                <a:schemeClr val="dk1"/>
              </a:solidFill>
            </a:endParaRPr>
          </a:p>
          <a:p>
            <a:pPr indent="0" lvl="0" marL="0" rtl="0" algn="l">
              <a:lnSpc>
                <a:spcPct val="100000"/>
              </a:lnSpc>
              <a:spcBef>
                <a:spcPts val="0"/>
              </a:spcBef>
              <a:spcAft>
                <a:spcPts val="0"/>
              </a:spcAft>
              <a:buSzPts val="3500"/>
              <a:buNone/>
            </a:pPr>
            <a:r>
              <a:t/>
            </a:r>
            <a:endParaRPr/>
          </a:p>
        </p:txBody>
      </p:sp>
      <p:sp>
        <p:nvSpPr>
          <p:cNvPr id="1264" name="Google Shape;1264;p51"/>
          <p:cNvSpPr txBox="1"/>
          <p:nvPr>
            <p:ph idx="1" type="subTitle"/>
          </p:nvPr>
        </p:nvSpPr>
        <p:spPr>
          <a:xfrm>
            <a:off x="713250" y="754495"/>
            <a:ext cx="4725900" cy="33864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400"/>
              <a:buNone/>
            </a:pPr>
            <a:r>
              <a:rPr lang="en" sz="1600"/>
              <a:t>L’interpolazione di Gouraud funziona tendenzialmente bene ed ha il vantaggio di poter essere facilmente implementata, poiché l’equazione di illuminazione va calcolata una sola volta per ogni vertice, ma occorre una </a:t>
            </a:r>
            <a:r>
              <a:rPr b="1" lang="en" sz="1600"/>
              <a:t>struttura dati</a:t>
            </a:r>
            <a:r>
              <a:rPr lang="en" sz="1600"/>
              <a:t> che rappresenti il mesh di poligoni che deve contenere informazioni sui poligoni, vertici, normali e sulle proprietà dei materiali.</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L'approccio Gouraud Shading è spesso utilizzato per migliorare l'aspetto dei modelli 3D in tempo reale, poiché offre un buon compromesso tra qualità visiva e prestazioni computazionali.</a:t>
            </a:r>
            <a:endParaRPr sz="1600"/>
          </a:p>
        </p:txBody>
      </p:sp>
      <p:grpSp>
        <p:nvGrpSpPr>
          <p:cNvPr id="1265" name="Google Shape;1265;p51"/>
          <p:cNvGrpSpPr/>
          <p:nvPr/>
        </p:nvGrpSpPr>
        <p:grpSpPr>
          <a:xfrm rot="-5400000">
            <a:off x="7111935" y="-2193475"/>
            <a:ext cx="3043251" cy="3060028"/>
            <a:chOff x="505100" y="-787775"/>
            <a:chExt cx="2331100" cy="2343951"/>
          </a:xfrm>
        </p:grpSpPr>
        <p:sp>
          <p:nvSpPr>
            <p:cNvPr id="1266" name="Google Shape;1266;p51"/>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1"/>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1"/>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1"/>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1"/>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1"/>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1"/>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1"/>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1"/>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1"/>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1"/>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1"/>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1"/>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1"/>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1"/>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1"/>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1"/>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1"/>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1"/>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1"/>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6" name="Google Shape;1286;p51"/>
          <p:cNvPicPr preferRelativeResize="0"/>
          <p:nvPr/>
        </p:nvPicPr>
        <p:blipFill rotWithShape="1">
          <a:blip r:embed="rId3">
            <a:alphaModFix/>
          </a:blip>
          <a:srcRect b="0" l="0" r="0" t="0"/>
          <a:stretch/>
        </p:blipFill>
        <p:spPr>
          <a:xfrm rot="-9106012">
            <a:off x="-964937" y="3549547"/>
            <a:ext cx="1638098" cy="1465755"/>
          </a:xfrm>
          <a:prstGeom prst="rect">
            <a:avLst/>
          </a:prstGeom>
          <a:noFill/>
          <a:ln>
            <a:noFill/>
          </a:ln>
        </p:spPr>
      </p:pic>
      <p:pic>
        <p:nvPicPr>
          <p:cNvPr id="1287" name="Google Shape;1287;p51"/>
          <p:cNvPicPr preferRelativeResize="0"/>
          <p:nvPr/>
        </p:nvPicPr>
        <p:blipFill rotWithShape="1">
          <a:blip r:embed="rId4">
            <a:alphaModFix/>
          </a:blip>
          <a:srcRect b="0" l="0" r="0" t="0"/>
          <a:stretch/>
        </p:blipFill>
        <p:spPr>
          <a:xfrm flipH="1" rot="-2090619">
            <a:off x="8608169" y="-633279"/>
            <a:ext cx="2912179" cy="2727051"/>
          </a:xfrm>
          <a:prstGeom prst="rect">
            <a:avLst/>
          </a:prstGeom>
          <a:noFill/>
          <a:ln>
            <a:noFill/>
          </a:ln>
        </p:spPr>
      </p:pic>
      <p:pic>
        <p:nvPicPr>
          <p:cNvPr id="1288" name="Google Shape;1288;p51"/>
          <p:cNvPicPr preferRelativeResize="0"/>
          <p:nvPr/>
        </p:nvPicPr>
        <p:blipFill rotWithShape="1">
          <a:blip r:embed="rId5">
            <a:alphaModFix/>
          </a:blip>
          <a:srcRect b="0" l="0" r="0" t="0"/>
          <a:stretch/>
        </p:blipFill>
        <p:spPr>
          <a:xfrm>
            <a:off x="-147011" y="4441275"/>
            <a:ext cx="1658200" cy="1659750"/>
          </a:xfrm>
          <a:prstGeom prst="rect">
            <a:avLst/>
          </a:prstGeom>
          <a:noFill/>
          <a:ln>
            <a:noFill/>
          </a:ln>
        </p:spPr>
      </p:pic>
      <p:pic>
        <p:nvPicPr>
          <p:cNvPr id="1289" name="Google Shape;1289;p51"/>
          <p:cNvPicPr preferRelativeResize="0"/>
          <p:nvPr/>
        </p:nvPicPr>
        <p:blipFill>
          <a:blip r:embed="rId6">
            <a:alphaModFix/>
          </a:blip>
          <a:stretch>
            <a:fillRect/>
          </a:stretch>
        </p:blipFill>
        <p:spPr>
          <a:xfrm>
            <a:off x="5572124" y="858175"/>
            <a:ext cx="3231099" cy="420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52"/>
          <p:cNvSpPr txBox="1"/>
          <p:nvPr>
            <p:ph type="title"/>
          </p:nvPr>
        </p:nvSpPr>
        <p:spPr>
          <a:xfrm>
            <a:off x="727878" y="114310"/>
            <a:ext cx="77175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500"/>
              <a:buFont typeface="Arial"/>
              <a:buNone/>
            </a:pPr>
            <a:r>
              <a:rPr lang="en"/>
              <a:t>Gouraud </a:t>
            </a:r>
            <a:r>
              <a:rPr lang="en">
                <a:solidFill>
                  <a:schemeClr val="dk1"/>
                </a:solidFill>
              </a:rPr>
              <a:t>Shading</a:t>
            </a:r>
            <a:endParaRPr>
              <a:solidFill>
                <a:schemeClr val="dk1"/>
              </a:solidFill>
            </a:endParaRPr>
          </a:p>
          <a:p>
            <a:pPr indent="0" lvl="0" marL="0" rtl="0" algn="l">
              <a:lnSpc>
                <a:spcPct val="100000"/>
              </a:lnSpc>
              <a:spcBef>
                <a:spcPts val="0"/>
              </a:spcBef>
              <a:spcAft>
                <a:spcPts val="0"/>
              </a:spcAft>
              <a:buSzPts val="2800"/>
              <a:buNone/>
            </a:pPr>
            <a:r>
              <a:t/>
            </a:r>
            <a:endParaRPr/>
          </a:p>
        </p:txBody>
      </p:sp>
      <p:pic>
        <p:nvPicPr>
          <p:cNvPr id="1295" name="Google Shape;1295;p52"/>
          <p:cNvPicPr preferRelativeResize="0"/>
          <p:nvPr/>
        </p:nvPicPr>
        <p:blipFill rotWithShape="1">
          <a:blip r:embed="rId3">
            <a:alphaModFix/>
          </a:blip>
          <a:srcRect b="0" l="0" r="0" t="0"/>
          <a:stretch/>
        </p:blipFill>
        <p:spPr>
          <a:xfrm rot="-10799957">
            <a:off x="-572039" y="2084029"/>
            <a:ext cx="1174674" cy="1339361"/>
          </a:xfrm>
          <a:prstGeom prst="rect">
            <a:avLst/>
          </a:prstGeom>
          <a:noFill/>
          <a:ln>
            <a:noFill/>
          </a:ln>
        </p:spPr>
      </p:pic>
      <p:sp>
        <p:nvSpPr>
          <p:cNvPr id="1296" name="Google Shape;1296;p52"/>
          <p:cNvSpPr txBox="1"/>
          <p:nvPr/>
        </p:nvSpPr>
        <p:spPr>
          <a:xfrm>
            <a:off x="728675" y="841000"/>
            <a:ext cx="8110500" cy="40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rimo"/>
                <a:ea typeface="Arimo"/>
                <a:cs typeface="Arimo"/>
                <a:sym typeface="Arimo"/>
              </a:rPr>
              <a:t>Inoltre, essa presenta alcuni svantaggi:​ Per poligoni di grandi dimensioni, essa potrebbe rivelarsi scarna di diffusione speculare se la parte cade al centro del poligono, ma </a:t>
            </a:r>
            <a:endParaRPr sz="1600">
              <a:solidFill>
                <a:schemeClr val="dk1"/>
              </a:solidFill>
              <a:latin typeface="Arimo"/>
              <a:ea typeface="Arimo"/>
              <a:cs typeface="Arimo"/>
              <a:sym typeface="Arimo"/>
            </a:endParaRPr>
          </a:p>
          <a:p>
            <a:pPr indent="0" lvl="0" marL="0" rtl="0" algn="l">
              <a:spcBef>
                <a:spcPts val="0"/>
              </a:spcBef>
              <a:spcAft>
                <a:spcPts val="0"/>
              </a:spcAft>
              <a:buNone/>
            </a:pPr>
            <a:r>
              <a:rPr lang="en" sz="1600">
                <a:solidFill>
                  <a:schemeClr val="dk1"/>
                </a:solidFill>
                <a:latin typeface="Arimo"/>
                <a:ea typeface="Arimo"/>
                <a:cs typeface="Arimo"/>
                <a:sym typeface="Arimo"/>
              </a:rPr>
              <a:t>qualora vi fosse una fonte di luce che punta ad esempio un muro, essa potrebbe essere completamente ignorata, poiché il muro è modellato come un grande poligono allora i quattro vertici potrebbero non essere illuminati dal riflettore;</a:t>
            </a:r>
            <a:endParaRPr sz="1600">
              <a:solidFill>
                <a:schemeClr val="dk1"/>
              </a:solidFill>
              <a:latin typeface="Arimo"/>
              <a:ea typeface="Arimo"/>
              <a:cs typeface="Arimo"/>
              <a:sym typeface="Arimo"/>
            </a:endParaRPr>
          </a:p>
          <a:p>
            <a:pPr indent="0" lvl="0" marL="0" rtl="0" algn="l">
              <a:spcBef>
                <a:spcPts val="0"/>
              </a:spcBef>
              <a:spcAft>
                <a:spcPts val="0"/>
              </a:spcAft>
              <a:buNone/>
            </a:pPr>
            <a:r>
              <a:t/>
            </a:r>
            <a:endParaRPr sz="1600">
              <a:solidFill>
                <a:schemeClr val="dk1"/>
              </a:solidFill>
              <a:latin typeface="Arimo"/>
              <a:ea typeface="Arimo"/>
              <a:cs typeface="Arimo"/>
              <a:sym typeface="Arimo"/>
            </a:endParaRPr>
          </a:p>
          <a:p>
            <a:pPr indent="0" lvl="0" marL="0" rtl="0" algn="l">
              <a:spcBef>
                <a:spcPts val="0"/>
              </a:spcBef>
              <a:spcAft>
                <a:spcPts val="0"/>
              </a:spcAft>
              <a:buNone/>
            </a:pPr>
            <a:r>
              <a:rPr lang="en" sz="1600">
                <a:solidFill>
                  <a:schemeClr val="dk1"/>
                </a:solidFill>
                <a:latin typeface="Arimo"/>
                <a:ea typeface="Arimo"/>
                <a:cs typeface="Arimo"/>
                <a:sym typeface="Arimo"/>
              </a:rPr>
              <a:t>In conclusione, possiamo osservare che è carente </a:t>
            </a:r>
            <a:endParaRPr sz="1600">
              <a:solidFill>
                <a:schemeClr val="dk1"/>
              </a:solidFill>
              <a:latin typeface="Arimo"/>
              <a:ea typeface="Arimo"/>
              <a:cs typeface="Arimo"/>
              <a:sym typeface="Arimo"/>
            </a:endParaRPr>
          </a:p>
          <a:p>
            <a:pPr indent="0" lvl="0" marL="0" rtl="0" algn="l">
              <a:spcBef>
                <a:spcPts val="0"/>
              </a:spcBef>
              <a:spcAft>
                <a:spcPts val="0"/>
              </a:spcAft>
              <a:buNone/>
            </a:pPr>
            <a:r>
              <a:rPr lang="en" sz="1600">
                <a:solidFill>
                  <a:schemeClr val="dk1"/>
                </a:solidFill>
                <a:latin typeface="Arimo"/>
                <a:ea typeface="Arimo"/>
                <a:cs typeface="Arimo"/>
                <a:sym typeface="Arimo"/>
              </a:rPr>
              <a:t>quando la luminosità di una luce speculare dipende </a:t>
            </a:r>
            <a:endParaRPr sz="1600">
              <a:solidFill>
                <a:schemeClr val="dk1"/>
              </a:solidFill>
              <a:latin typeface="Arimo"/>
              <a:ea typeface="Arimo"/>
              <a:cs typeface="Arimo"/>
              <a:sym typeface="Arimo"/>
            </a:endParaRPr>
          </a:p>
          <a:p>
            <a:pPr indent="0" lvl="0" marL="0" rtl="0" algn="l">
              <a:spcBef>
                <a:spcPts val="0"/>
              </a:spcBef>
              <a:spcAft>
                <a:spcPts val="0"/>
              </a:spcAft>
              <a:buNone/>
            </a:pPr>
            <a:r>
              <a:rPr lang="en" sz="1600">
                <a:solidFill>
                  <a:schemeClr val="dk1"/>
                </a:solidFill>
                <a:latin typeface="Arimo"/>
                <a:ea typeface="Arimo"/>
                <a:cs typeface="Arimo"/>
                <a:sym typeface="Arimo"/>
              </a:rPr>
              <a:t>fortemente dal modo in cui è centrata su un vertice;​ </a:t>
            </a:r>
            <a:endParaRPr sz="1600">
              <a:solidFill>
                <a:schemeClr val="dk1"/>
              </a:solidFill>
              <a:latin typeface="Arimo"/>
              <a:ea typeface="Arimo"/>
              <a:cs typeface="Arimo"/>
              <a:sym typeface="Arimo"/>
            </a:endParaRPr>
          </a:p>
          <a:p>
            <a:pPr indent="0" lvl="0" marL="0" rtl="0" algn="l">
              <a:spcBef>
                <a:spcPts val="0"/>
              </a:spcBef>
              <a:spcAft>
                <a:spcPts val="0"/>
              </a:spcAft>
              <a:buNone/>
            </a:pPr>
            <a:r>
              <a:rPr lang="en" sz="1600">
                <a:solidFill>
                  <a:schemeClr val="dk1"/>
                </a:solidFill>
                <a:latin typeface="Arimo"/>
                <a:ea typeface="Arimo"/>
                <a:cs typeface="Arimo"/>
                <a:sym typeface="Arimo"/>
              </a:rPr>
              <a:t>Ciò è particolarmente enfatizzato quando gli oggetti </a:t>
            </a:r>
            <a:endParaRPr sz="1600">
              <a:solidFill>
                <a:schemeClr val="dk1"/>
              </a:solidFill>
              <a:latin typeface="Arimo"/>
              <a:ea typeface="Arimo"/>
              <a:cs typeface="Arimo"/>
              <a:sym typeface="Arimo"/>
            </a:endParaRPr>
          </a:p>
          <a:p>
            <a:pPr indent="0" lvl="0" marL="0" rtl="0" algn="l">
              <a:spcBef>
                <a:spcPts val="0"/>
              </a:spcBef>
              <a:spcAft>
                <a:spcPts val="0"/>
              </a:spcAft>
              <a:buClr>
                <a:srgbClr val="000000"/>
              </a:buClr>
              <a:buSzPts val="1400"/>
              <a:buFont typeface="Arial"/>
              <a:buNone/>
            </a:pPr>
            <a:r>
              <a:rPr lang="en" sz="1600">
                <a:solidFill>
                  <a:schemeClr val="dk1"/>
                </a:solidFill>
                <a:latin typeface="Arimo"/>
                <a:ea typeface="Arimo"/>
                <a:cs typeface="Arimo"/>
                <a:sym typeface="Arimo"/>
              </a:rPr>
              <a:t>o le luci hanno un animazione;​</a:t>
            </a:r>
            <a:endParaRPr sz="1600">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p:txBody>
      </p:sp>
      <p:pic>
        <p:nvPicPr>
          <p:cNvPr id="1297" name="Google Shape;1297;p52"/>
          <p:cNvPicPr preferRelativeResize="0"/>
          <p:nvPr/>
        </p:nvPicPr>
        <p:blipFill>
          <a:blip r:embed="rId4">
            <a:alphaModFix/>
          </a:blip>
          <a:stretch>
            <a:fillRect/>
          </a:stretch>
        </p:blipFill>
        <p:spPr>
          <a:xfrm>
            <a:off x="6161600" y="2420335"/>
            <a:ext cx="2095525" cy="20897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26"/>
          <p:cNvSpPr/>
          <p:nvPr/>
        </p:nvSpPr>
        <p:spPr>
          <a:xfrm flipH="1">
            <a:off x="3904638" y="731001"/>
            <a:ext cx="1334700" cy="9771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6"/>
          <p:cNvSpPr txBox="1"/>
          <p:nvPr>
            <p:ph idx="2" type="title"/>
          </p:nvPr>
        </p:nvSpPr>
        <p:spPr>
          <a:xfrm>
            <a:off x="4001263" y="989468"/>
            <a:ext cx="1238100" cy="54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01</a:t>
            </a:r>
            <a:endParaRPr/>
          </a:p>
        </p:txBody>
      </p:sp>
      <p:sp>
        <p:nvSpPr>
          <p:cNvPr id="799" name="Google Shape;799;p26"/>
          <p:cNvSpPr txBox="1"/>
          <p:nvPr>
            <p:ph type="title"/>
          </p:nvPr>
        </p:nvSpPr>
        <p:spPr>
          <a:xfrm>
            <a:off x="1116775" y="1789243"/>
            <a:ext cx="7007100" cy="3417000"/>
          </a:xfrm>
          <a:prstGeom prst="rect">
            <a:avLst/>
          </a:prstGeom>
          <a:no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3500"/>
              <a:buNone/>
            </a:pPr>
            <a:r>
              <a:rPr lang="en" sz="7000"/>
              <a:t>Cenni sulla Computer Graphics</a:t>
            </a:r>
            <a:endParaRPr sz="70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3"/>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Phong </a:t>
            </a:r>
            <a:r>
              <a:rPr lang="en">
                <a:solidFill>
                  <a:schemeClr val="dk1"/>
                </a:solidFill>
              </a:rPr>
              <a:t>Shading</a:t>
            </a:r>
            <a:endParaRPr sz="3500"/>
          </a:p>
        </p:txBody>
      </p:sp>
      <p:sp>
        <p:nvSpPr>
          <p:cNvPr id="1303" name="Google Shape;1303;p53"/>
          <p:cNvSpPr txBox="1"/>
          <p:nvPr/>
        </p:nvSpPr>
        <p:spPr>
          <a:xfrm>
            <a:off x="727875" y="837600"/>
            <a:ext cx="7710000" cy="41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p:txBody>
      </p:sp>
      <p:sp>
        <p:nvSpPr>
          <p:cNvPr id="1304" name="Google Shape;1304;p53"/>
          <p:cNvSpPr txBox="1"/>
          <p:nvPr/>
        </p:nvSpPr>
        <p:spPr>
          <a:xfrm>
            <a:off x="727875" y="729975"/>
            <a:ext cx="7710000" cy="403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Il Phong shading è più costoso in termini computazionali rispetto al Gouraud shading, poiché non si interpola le intensità di colore dei vertici, ma si interpolano</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le normali sui vertici di ciascun poligono per determinare la normale associata a ciascun pixel.</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Inoltre, esistono implementazioni in hardware del Gouraud shading che consentono il suo uso in tempo reale, ma ciò non è normalmente vero per il Phong shading.</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mo"/>
                <a:ea typeface="Arimo"/>
                <a:cs typeface="Arimo"/>
                <a:sym typeface="Arimo"/>
              </a:rPr>
              <a:t>Attenzione a non confondere Phong model con Phong shading!</a:t>
            </a:r>
            <a:endParaRPr b="1" i="0" sz="1600" u="none" cap="none" strike="noStrike">
              <a:solidFill>
                <a:srgbClr val="000000"/>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8" name="Shape 1308"/>
        <p:cNvGrpSpPr/>
        <p:nvPr/>
      </p:nvGrpSpPr>
      <p:grpSpPr>
        <a:xfrm>
          <a:off x="0" y="0"/>
          <a:ext cx="0" cy="0"/>
          <a:chOff x="0" y="0"/>
          <a:chExt cx="0" cy="0"/>
        </a:xfrm>
      </p:grpSpPr>
      <p:sp>
        <p:nvSpPr>
          <p:cNvPr id="1309" name="Google Shape;1309;p54"/>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Phong </a:t>
            </a:r>
            <a:r>
              <a:rPr lang="en">
                <a:solidFill>
                  <a:schemeClr val="dk1"/>
                </a:solidFill>
              </a:rPr>
              <a:t>Shading</a:t>
            </a:r>
            <a:endParaRPr sz="3500"/>
          </a:p>
        </p:txBody>
      </p:sp>
      <p:sp>
        <p:nvSpPr>
          <p:cNvPr id="1310" name="Google Shape;1310;p54"/>
          <p:cNvSpPr txBox="1"/>
          <p:nvPr>
            <p:ph idx="4294967295" type="body"/>
          </p:nvPr>
        </p:nvSpPr>
        <p:spPr>
          <a:xfrm>
            <a:off x="727875" y="729975"/>
            <a:ext cx="8362200" cy="443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Per prima cosa si determinano le normali nei vertici,                                                               anche in questo caso possiamo usare la media pesata                                                                           delle normali ai poligoni. </a:t>
            </a:r>
            <a:endParaRPr sz="1600"/>
          </a:p>
          <a:p>
            <a:pPr indent="0" lvl="0" marL="0" rtl="0" algn="l">
              <a:lnSpc>
                <a:spcPct val="115000"/>
              </a:lnSpc>
              <a:spcBef>
                <a:spcPts val="1200"/>
              </a:spcBef>
              <a:spcAft>
                <a:spcPts val="0"/>
              </a:spcAft>
              <a:buSzPts val="1400"/>
              <a:buNone/>
            </a:pPr>
            <a:r>
              <a:rPr lang="en" sz="1600"/>
              <a:t>Quindi si effettua una interpolazione lineare sulle normali e per ogni punto si applica l’equazione di illuminazione. </a:t>
            </a:r>
            <a:endParaRPr sz="1600"/>
          </a:p>
          <a:p>
            <a:pPr indent="0" lvl="0" marL="0" rtl="0" algn="l">
              <a:lnSpc>
                <a:spcPct val="115000"/>
              </a:lnSpc>
              <a:spcBef>
                <a:spcPts val="1200"/>
              </a:spcBef>
              <a:spcAft>
                <a:spcPts val="0"/>
              </a:spcAft>
              <a:buSzPts val="1400"/>
              <a:buNone/>
            </a:pPr>
            <a:r>
              <a:rPr lang="en" sz="1600"/>
              <a:t>Il modo più comune per interpolare le normali è il seguente: </a:t>
            </a:r>
            <a:endParaRPr sz="1600"/>
          </a:p>
          <a:p>
            <a:pPr indent="-330200" lvl="0" marL="457200" rtl="0" algn="l">
              <a:lnSpc>
                <a:spcPct val="115000"/>
              </a:lnSpc>
              <a:spcBef>
                <a:spcPts val="1200"/>
              </a:spcBef>
              <a:spcAft>
                <a:spcPts val="0"/>
              </a:spcAft>
              <a:buSzPts val="1600"/>
              <a:buAutoNum type="arabicPeriod"/>
            </a:pPr>
            <a:r>
              <a:rPr lang="en" sz="1600"/>
              <a:t>Supposti x₀ e x₁ due punti le cui normali sono note che chiameremo n₀ e n₁;</a:t>
            </a:r>
            <a:endParaRPr sz="1600"/>
          </a:p>
          <a:p>
            <a:pPr indent="-330200" lvl="0" marL="457200" rtl="0" algn="l">
              <a:lnSpc>
                <a:spcPct val="115000"/>
              </a:lnSpc>
              <a:spcBef>
                <a:spcPts val="0"/>
              </a:spcBef>
              <a:spcAft>
                <a:spcPts val="0"/>
              </a:spcAft>
              <a:buSzPts val="1600"/>
              <a:buAutoNum type="arabicPeriod"/>
            </a:pPr>
            <a:r>
              <a:rPr lang="en" sz="1600"/>
              <a:t>Considerato un terzo punto, posto a una frazione 𝞪 della congiungente tra  x₀ e x₁, allora la normale interpolata in questo punto è pari a:</a:t>
            </a:r>
            <a:endParaRPr sz="1600"/>
          </a:p>
          <a:p>
            <a:pPr indent="0" lvl="0" marL="0" rtl="0" algn="l">
              <a:lnSpc>
                <a:spcPct val="115000"/>
              </a:lnSpc>
              <a:spcBef>
                <a:spcPts val="1200"/>
              </a:spcBef>
              <a:spcAft>
                <a:spcPts val="0"/>
              </a:spcAft>
              <a:buSzPts val="1400"/>
              <a:buNone/>
            </a:pPr>
            <a:r>
              <a:t/>
            </a:r>
            <a:endParaRPr sz="1600"/>
          </a:p>
          <a:p>
            <a:pPr indent="0" lvl="0" marL="0" rtl="0" algn="l">
              <a:lnSpc>
                <a:spcPct val="115000"/>
              </a:lnSpc>
              <a:spcBef>
                <a:spcPts val="1200"/>
              </a:spcBef>
              <a:spcAft>
                <a:spcPts val="0"/>
              </a:spcAft>
              <a:buSzPts val="1400"/>
              <a:buNone/>
            </a:pPr>
            <a:r>
              <a:t/>
            </a:r>
            <a:endParaRPr sz="1600"/>
          </a:p>
          <a:p>
            <a:pPr indent="0" lvl="0" marL="0" rtl="0" algn="l">
              <a:lnSpc>
                <a:spcPct val="115000"/>
              </a:lnSpc>
              <a:spcBef>
                <a:spcPts val="1200"/>
              </a:spcBef>
              <a:spcAft>
                <a:spcPts val="1200"/>
              </a:spcAft>
              <a:buSzPts val="1400"/>
              <a:buNone/>
            </a:pPr>
            <a:r>
              <a:t/>
            </a:r>
            <a:endParaRPr/>
          </a:p>
        </p:txBody>
      </p:sp>
      <p:pic>
        <p:nvPicPr>
          <p:cNvPr id="1311" name="Google Shape;1311;p54"/>
          <p:cNvPicPr preferRelativeResize="0"/>
          <p:nvPr/>
        </p:nvPicPr>
        <p:blipFill rotWithShape="1">
          <a:blip r:embed="rId3">
            <a:alphaModFix/>
          </a:blip>
          <a:srcRect b="0" l="0" r="0" t="0"/>
          <a:stretch/>
        </p:blipFill>
        <p:spPr>
          <a:xfrm rot="8869135">
            <a:off x="833961" y="4658103"/>
            <a:ext cx="1329851" cy="1329843"/>
          </a:xfrm>
          <a:prstGeom prst="rect">
            <a:avLst/>
          </a:prstGeom>
          <a:noFill/>
          <a:ln>
            <a:noFill/>
          </a:ln>
        </p:spPr>
      </p:pic>
      <p:pic>
        <p:nvPicPr>
          <p:cNvPr id="1312" name="Google Shape;1312;p54"/>
          <p:cNvPicPr preferRelativeResize="0"/>
          <p:nvPr/>
        </p:nvPicPr>
        <p:blipFill rotWithShape="1">
          <a:blip r:embed="rId4">
            <a:alphaModFix/>
          </a:blip>
          <a:srcRect b="0" l="0" r="0" t="0"/>
          <a:stretch/>
        </p:blipFill>
        <p:spPr>
          <a:xfrm>
            <a:off x="3578663" y="3884338"/>
            <a:ext cx="2714625" cy="885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55"/>
          <p:cNvSpPr txBox="1"/>
          <p:nvPr>
            <p:ph type="title"/>
          </p:nvPr>
        </p:nvSpPr>
        <p:spPr>
          <a:xfrm>
            <a:off x="713250"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Phong </a:t>
            </a:r>
            <a:r>
              <a:rPr lang="en">
                <a:solidFill>
                  <a:schemeClr val="dk1"/>
                </a:solidFill>
              </a:rPr>
              <a:t>Shading</a:t>
            </a:r>
            <a:endParaRPr>
              <a:solidFill>
                <a:schemeClr val="dk1"/>
              </a:solidFill>
            </a:endParaRPr>
          </a:p>
        </p:txBody>
      </p:sp>
      <p:sp>
        <p:nvSpPr>
          <p:cNvPr id="1318" name="Google Shape;1318;p55"/>
          <p:cNvSpPr txBox="1"/>
          <p:nvPr/>
        </p:nvSpPr>
        <p:spPr>
          <a:xfrm>
            <a:off x="727875" y="729975"/>
            <a:ext cx="8372700" cy="321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mo"/>
                <a:ea typeface="Arimo"/>
                <a:cs typeface="Arimo"/>
                <a:sym typeface="Arimo"/>
              </a:rPr>
              <a:t>Il grande vantaggio è che non si perdono né le piccole luci speculari né le riflessioni, contrariamente all’approccio di Gouraud, quando essi si trovano all’interno del poligono;​ Inoltre, la luminosità di una luce speculare non è così sensibile alla posizione in cui essa è centrata.​</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mo"/>
                <a:ea typeface="Arimo"/>
                <a:cs typeface="Arimo"/>
                <a:sym typeface="Arimo"/>
              </a:rPr>
              <a:t>Il principale svantaggio di questo modello è che tutte le informazioni sulle componenti cromatiche e sulle direzioni delle luci devono necessariamente essere conservate fino alla fase finale del rendering così da poter calcolare l’illuminazione in ogni pixel dell’immagine finale;​</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mo"/>
                <a:ea typeface="Arimo"/>
                <a:cs typeface="Arimo"/>
                <a:sym typeface="Arimo"/>
              </a:rPr>
              <a:t>Un potenziale problema di entrambe le tecniche di ombreggiatura deriva dal fatto che entrambe eseguono l’interpolazione nelle coordinate dello schermo o della finestra di visualizzazione !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rgbClr val="000000"/>
                </a:solidFill>
                <a:latin typeface="Arimo"/>
                <a:ea typeface="Arimo"/>
                <a:cs typeface="Arimo"/>
                <a:sym typeface="Arimo"/>
              </a:rPr>
              <a:t>Ciò non riflette correttamente le dimensioni del poligono e implica che, talune volte, l’ombreggiatura conferita ad un poligono sia poco ottimale causando effetti visivi indesiderati.</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grpSp>
        <p:nvGrpSpPr>
          <p:cNvPr id="1319" name="Google Shape;1319;p55"/>
          <p:cNvGrpSpPr/>
          <p:nvPr/>
        </p:nvGrpSpPr>
        <p:grpSpPr>
          <a:xfrm>
            <a:off x="-1884305" y="1259025"/>
            <a:ext cx="2313617" cy="2437475"/>
            <a:chOff x="505100" y="-787775"/>
            <a:chExt cx="2331100" cy="2343951"/>
          </a:xfrm>
        </p:grpSpPr>
        <p:sp>
          <p:nvSpPr>
            <p:cNvPr id="1320" name="Google Shape;1320;p55"/>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5"/>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5"/>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5"/>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5"/>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5"/>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5"/>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5"/>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5"/>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5"/>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5"/>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5"/>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5"/>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5"/>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5"/>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5"/>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5"/>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5"/>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5"/>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5"/>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0" name="Google Shape;1340;p55"/>
          <p:cNvPicPr preferRelativeResize="0"/>
          <p:nvPr/>
        </p:nvPicPr>
        <p:blipFill rotWithShape="1">
          <a:blip r:embed="rId3">
            <a:alphaModFix/>
          </a:blip>
          <a:srcRect b="0" l="0" r="0" t="0"/>
          <a:stretch/>
        </p:blipFill>
        <p:spPr>
          <a:xfrm flipH="1" rot="-4559106">
            <a:off x="-752985" y="1248306"/>
            <a:ext cx="1201895" cy="1201888"/>
          </a:xfrm>
          <a:prstGeom prst="rect">
            <a:avLst/>
          </a:prstGeom>
          <a:noFill/>
          <a:ln>
            <a:noFill/>
          </a:ln>
        </p:spPr>
      </p:pic>
      <p:grpSp>
        <p:nvGrpSpPr>
          <p:cNvPr id="1341" name="Google Shape;1341;p55"/>
          <p:cNvGrpSpPr/>
          <p:nvPr/>
        </p:nvGrpSpPr>
        <p:grpSpPr>
          <a:xfrm>
            <a:off x="8465570" y="3669150"/>
            <a:ext cx="2313617" cy="2437475"/>
            <a:chOff x="505100" y="-787775"/>
            <a:chExt cx="2331100" cy="2343951"/>
          </a:xfrm>
        </p:grpSpPr>
        <p:sp>
          <p:nvSpPr>
            <p:cNvPr id="1342" name="Google Shape;1342;p55"/>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5"/>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5"/>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5"/>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5"/>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5"/>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5"/>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5"/>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5"/>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5"/>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5"/>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5"/>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5"/>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5"/>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5"/>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5"/>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5"/>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5"/>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55"/>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5"/>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62" name="Google Shape;1362;p55"/>
          <p:cNvPicPr preferRelativeResize="0"/>
          <p:nvPr/>
        </p:nvPicPr>
        <p:blipFill rotWithShape="1">
          <a:blip r:embed="rId4">
            <a:alphaModFix/>
          </a:blip>
          <a:srcRect b="0" l="0" r="0" t="0"/>
          <a:stretch/>
        </p:blipFill>
        <p:spPr>
          <a:xfrm>
            <a:off x="8226822" y="3948676"/>
            <a:ext cx="873754" cy="932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56"/>
          <p:cNvSpPr txBox="1"/>
          <p:nvPr>
            <p:ph type="title"/>
          </p:nvPr>
        </p:nvSpPr>
        <p:spPr>
          <a:xfrm>
            <a:off x="778200" y="630175"/>
            <a:ext cx="7587600" cy="4494600"/>
          </a:xfrm>
          <a:prstGeom prst="rect">
            <a:avLst/>
          </a:prstGeom>
          <a:no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3500"/>
              <a:buNone/>
            </a:pPr>
            <a:r>
              <a:rPr lang="en" sz="7000"/>
              <a:t>Modello di illuminazione di  Cook-Torrance</a:t>
            </a:r>
            <a:endParaRPr sz="7000"/>
          </a:p>
        </p:txBody>
      </p:sp>
      <p:sp>
        <p:nvSpPr>
          <p:cNvPr id="1368" name="Google Shape;1368;p56"/>
          <p:cNvSpPr/>
          <p:nvPr/>
        </p:nvSpPr>
        <p:spPr>
          <a:xfrm flipH="1">
            <a:off x="7407263" y="241426"/>
            <a:ext cx="1334700" cy="977100"/>
          </a:xfrm>
          <a:prstGeom prst="cube">
            <a:avLst>
              <a:gd fmla="val 10528" name="adj"/>
            </a:avLst>
          </a:prstGeom>
          <a:solidFill>
            <a:srgbClr val="FFFFFF"/>
          </a:solidFill>
          <a:ln cap="flat" cmpd="sng" w="9525">
            <a:solidFill>
              <a:srgbClr val="0640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6"/>
          <p:cNvSpPr txBox="1"/>
          <p:nvPr/>
        </p:nvSpPr>
        <p:spPr>
          <a:xfrm>
            <a:off x="7503888" y="499893"/>
            <a:ext cx="12381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rPr b="1" i="0" lang="en" sz="5700" u="none" cap="none" strike="noStrike">
                <a:solidFill>
                  <a:srgbClr val="064045"/>
                </a:solidFill>
                <a:latin typeface="Spline Sans Mono"/>
                <a:ea typeface="Spline Sans Mono"/>
                <a:cs typeface="Spline Sans Mono"/>
                <a:sym typeface="Spline Sans Mono"/>
              </a:rPr>
              <a:t>03</a:t>
            </a:r>
            <a:endParaRPr b="1" i="0" sz="5700" u="none" cap="none" strike="noStrike">
              <a:solidFill>
                <a:srgbClr val="064045"/>
              </a:solidFill>
              <a:latin typeface="Spline Sans Mono"/>
              <a:ea typeface="Spline Sans Mono"/>
              <a:cs typeface="Spline Sans Mono"/>
              <a:sym typeface="Spline Sans Mono"/>
            </a:endParaRPr>
          </a:p>
        </p:txBody>
      </p:sp>
      <p:pic>
        <p:nvPicPr>
          <p:cNvPr id="1370" name="Google Shape;1370;p56"/>
          <p:cNvPicPr preferRelativeResize="0"/>
          <p:nvPr/>
        </p:nvPicPr>
        <p:blipFill rotWithShape="1">
          <a:blip r:embed="rId3">
            <a:alphaModFix/>
          </a:blip>
          <a:srcRect b="0" l="0" r="0" t="0"/>
          <a:stretch/>
        </p:blipFill>
        <p:spPr>
          <a:xfrm rot="-10799980">
            <a:off x="8226137" y="2396678"/>
            <a:ext cx="1329850" cy="1329843"/>
          </a:xfrm>
          <a:prstGeom prst="rect">
            <a:avLst/>
          </a:prstGeom>
          <a:noFill/>
          <a:ln>
            <a:noFill/>
          </a:ln>
        </p:spPr>
      </p:pic>
      <p:pic>
        <p:nvPicPr>
          <p:cNvPr id="1371" name="Google Shape;1371;p56"/>
          <p:cNvPicPr preferRelativeResize="0"/>
          <p:nvPr/>
        </p:nvPicPr>
        <p:blipFill rotWithShape="1">
          <a:blip r:embed="rId4">
            <a:alphaModFix/>
          </a:blip>
          <a:srcRect b="0" l="0" r="0" t="0"/>
          <a:stretch/>
        </p:blipFill>
        <p:spPr>
          <a:xfrm>
            <a:off x="-197860" y="234304"/>
            <a:ext cx="1219200" cy="1301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57"/>
          <p:cNvSpPr txBox="1"/>
          <p:nvPr>
            <p:ph type="title"/>
          </p:nvPr>
        </p:nvSpPr>
        <p:spPr>
          <a:xfrm>
            <a:off x="727875" y="98935"/>
            <a:ext cx="7717500" cy="1262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500"/>
              <a:buNone/>
            </a:pPr>
            <a:r>
              <a:rPr lang="en"/>
              <a:t>Modello di </a:t>
            </a:r>
            <a:r>
              <a:rPr lang="en">
                <a:solidFill>
                  <a:schemeClr val="dk1"/>
                </a:solidFill>
              </a:rPr>
              <a:t>illuminazione </a:t>
            </a:r>
            <a:endParaRPr>
              <a:solidFill>
                <a:schemeClr val="dk1"/>
              </a:solidFill>
            </a:endParaRPr>
          </a:p>
          <a:p>
            <a:pPr indent="0" lvl="0" marL="0" rtl="0" algn="l">
              <a:lnSpc>
                <a:spcPct val="100000"/>
              </a:lnSpc>
              <a:spcBef>
                <a:spcPts val="0"/>
              </a:spcBef>
              <a:spcAft>
                <a:spcPts val="0"/>
              </a:spcAft>
              <a:buSzPts val="3500"/>
              <a:buNone/>
            </a:pPr>
            <a:r>
              <a:rPr lang="en">
                <a:solidFill>
                  <a:schemeClr val="dk1"/>
                </a:solidFill>
              </a:rPr>
              <a:t>di Cook-Torrance</a:t>
            </a:r>
            <a:endParaRPr>
              <a:solidFill>
                <a:schemeClr val="dk1"/>
              </a:solidFill>
            </a:endParaRPr>
          </a:p>
        </p:txBody>
      </p:sp>
      <p:sp>
        <p:nvSpPr>
          <p:cNvPr id="1377" name="Google Shape;1377;p57"/>
          <p:cNvSpPr txBox="1"/>
          <p:nvPr/>
        </p:nvSpPr>
        <p:spPr>
          <a:xfrm>
            <a:off x="727875" y="1308500"/>
            <a:ext cx="7478700" cy="342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chemeClr val="dk2"/>
                </a:highlight>
                <a:latin typeface="Arimo"/>
                <a:ea typeface="Arimo"/>
                <a:cs typeface="Arimo"/>
                <a:sym typeface="Arimo"/>
              </a:rPr>
              <a:t>Introdotto sulla base del modello d’illuminazione di Bling (1973), il modello di illuminazione di Cook-Torrance (1982) è un modello d’illuminazione alternativo al modello di Phong, in grado di catturare meglio le proprietà di riflessione di una gamma più ampia di materiali.</a:t>
            </a:r>
            <a:endParaRPr b="0" i="0" sz="1600" u="none" cap="none" strike="noStrike">
              <a:solidFill>
                <a:schemeClr val="dk1"/>
              </a:solidFill>
              <a:highlight>
                <a:schemeClr val="dk2"/>
              </a:highlight>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chemeClr val="dk2"/>
              </a:highlight>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chemeClr val="dk2"/>
                </a:highlight>
                <a:latin typeface="Arimo"/>
                <a:ea typeface="Arimo"/>
                <a:cs typeface="Arimo"/>
                <a:sym typeface="Arimo"/>
              </a:rPr>
              <a:t>Rispetto a quello di Phong ha una diversa idea di fondo, il modello utilizza una tecnica basata su </a:t>
            </a:r>
            <a:r>
              <a:rPr b="1" i="0" lang="en" sz="1600" u="none" cap="none" strike="noStrike">
                <a:solidFill>
                  <a:schemeClr val="dk1"/>
                </a:solidFill>
                <a:highlight>
                  <a:schemeClr val="dk2"/>
                </a:highlight>
                <a:latin typeface="Arimo"/>
                <a:ea typeface="Arimo"/>
                <a:cs typeface="Arimo"/>
                <a:sym typeface="Arimo"/>
              </a:rPr>
              <a:t>microfaccettature, </a:t>
            </a:r>
            <a:r>
              <a:rPr b="0" i="0" lang="en" sz="1600" u="none" cap="none" strike="noStrike">
                <a:solidFill>
                  <a:schemeClr val="dk1"/>
                </a:solidFill>
                <a:highlight>
                  <a:schemeClr val="dk2"/>
                </a:highlight>
                <a:latin typeface="Arimo"/>
                <a:ea typeface="Arimo"/>
                <a:cs typeface="Arimo"/>
                <a:sym typeface="Arimo"/>
              </a:rPr>
              <a:t>avvalendosi delle equazioni di Fresnel per il calcolo dell’intensità di riflessione;​ Ciò garantisce una migliore gestione delle superfici ruvide e una migliore gestione delle variazioni di riflessione dovute alla presenza di angoli di visione radenti;​</a:t>
            </a:r>
            <a:endParaRPr b="0" i="0" sz="1600" u="none" cap="none" strike="noStrike">
              <a:solidFill>
                <a:schemeClr val="dk1"/>
              </a:solidFill>
              <a:highlight>
                <a:schemeClr val="dk2"/>
              </a:highlight>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chemeClr val="dk2"/>
              </a:highlight>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highlight>
                  <a:schemeClr val="dk2"/>
                </a:highlight>
                <a:latin typeface="Arimo"/>
                <a:ea typeface="Arimo"/>
                <a:cs typeface="Arimo"/>
                <a:sym typeface="Arimo"/>
              </a:rPr>
              <a:t>La tecnica lavora con l’assunzione secondo cui ogni superficie sia costituita da piccoli pezzi definiti sfaccettature.​</a:t>
            </a:r>
            <a:endParaRPr b="0" i="0" sz="1600" u="none" cap="none" strike="noStrike">
              <a:solidFill>
                <a:schemeClr val="dk1"/>
              </a:solidFill>
              <a:highlight>
                <a:schemeClr val="dk2"/>
              </a:highlight>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dk2"/>
              </a:highlight>
              <a:latin typeface="Arimo"/>
              <a:ea typeface="Arimo"/>
              <a:cs typeface="Arimo"/>
              <a:sym typeface="Arim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81" name="Shape 1381"/>
        <p:cNvGrpSpPr/>
        <p:nvPr/>
      </p:nvGrpSpPr>
      <p:grpSpPr>
        <a:xfrm>
          <a:off x="0" y="0"/>
          <a:ext cx="0" cy="0"/>
          <a:chOff x="0" y="0"/>
          <a:chExt cx="0" cy="0"/>
        </a:xfrm>
      </p:grpSpPr>
      <p:sp>
        <p:nvSpPr>
          <p:cNvPr id="1382" name="Google Shape;1382;p58"/>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Riflessione </a:t>
            </a:r>
            <a:r>
              <a:rPr lang="en">
                <a:solidFill>
                  <a:schemeClr val="dk1"/>
                </a:solidFill>
              </a:rPr>
              <a:t>Speculare</a:t>
            </a:r>
            <a:endParaRPr>
              <a:solidFill>
                <a:schemeClr val="dk1"/>
              </a:solidFill>
            </a:endParaRPr>
          </a:p>
        </p:txBody>
      </p:sp>
      <p:sp>
        <p:nvSpPr>
          <p:cNvPr id="1383" name="Google Shape;1383;p58"/>
          <p:cNvSpPr txBox="1"/>
          <p:nvPr>
            <p:ph idx="4294967295" type="body"/>
          </p:nvPr>
        </p:nvSpPr>
        <p:spPr>
          <a:xfrm>
            <a:off x="727875" y="729975"/>
            <a:ext cx="81729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Similmente al modello di Phong, anche il modello di Cook-Torrance                                      considera la riflessione come formata da componenti                                                          ambientali, diffuse e speculari in modo separato; </a:t>
            </a:r>
            <a:endParaRPr sz="1600"/>
          </a:p>
          <a:p>
            <a:pPr indent="0" lvl="0" marL="0" rtl="0" algn="l">
              <a:lnSpc>
                <a:spcPct val="115000"/>
              </a:lnSpc>
              <a:spcBef>
                <a:spcPts val="1200"/>
              </a:spcBef>
              <a:spcAft>
                <a:spcPts val="0"/>
              </a:spcAft>
              <a:buSzPts val="1400"/>
              <a:buNone/>
            </a:pPr>
            <a:r>
              <a:rPr lang="en" sz="1600"/>
              <a:t>Le componenti ambientali e diffuse seguono le stesse considerazioni già proposte per il modello di Phong, mentre la componente speculare è definita dalla seguente relazione:</a:t>
            </a:r>
            <a:endParaRPr sz="1600"/>
          </a:p>
          <a:p>
            <a:pPr indent="0" lvl="0" marL="0" rtl="0" algn="l">
              <a:lnSpc>
                <a:spcPct val="115000"/>
              </a:lnSpc>
              <a:spcBef>
                <a:spcPts val="1200"/>
              </a:spcBef>
              <a:spcAft>
                <a:spcPts val="0"/>
              </a:spcAft>
              <a:buSzPts val="1400"/>
              <a:buNone/>
            </a:pPr>
            <a:r>
              <a:rPr lang="en" sz="1600"/>
              <a:t>                                                      </a:t>
            </a:r>
            <a:endParaRPr sz="1600"/>
          </a:p>
          <a:p>
            <a:pPr indent="0" lvl="0" marL="0" rtl="0" algn="l">
              <a:lnSpc>
                <a:spcPct val="115000"/>
              </a:lnSpc>
              <a:spcBef>
                <a:spcPts val="1200"/>
              </a:spcBef>
              <a:spcAft>
                <a:spcPts val="0"/>
              </a:spcAft>
              <a:buSzPts val="1400"/>
              <a:buNone/>
            </a:pPr>
            <a:r>
              <a:t/>
            </a:r>
            <a:endParaRPr sz="1600"/>
          </a:p>
          <a:p>
            <a:pPr indent="0" lvl="0" marL="0" rtl="0" algn="l">
              <a:lnSpc>
                <a:spcPct val="115000"/>
              </a:lnSpc>
              <a:spcBef>
                <a:spcPts val="1200"/>
              </a:spcBef>
              <a:spcAft>
                <a:spcPts val="1200"/>
              </a:spcAft>
              <a:buSzPts val="1400"/>
              <a:buNone/>
            </a:pPr>
            <a:r>
              <a:t/>
            </a:r>
            <a:endParaRPr/>
          </a:p>
        </p:txBody>
      </p:sp>
      <p:pic>
        <p:nvPicPr>
          <p:cNvPr id="1384" name="Google Shape;1384;p58"/>
          <p:cNvPicPr preferRelativeResize="0"/>
          <p:nvPr/>
        </p:nvPicPr>
        <p:blipFill rotWithShape="1">
          <a:blip r:embed="rId3">
            <a:alphaModFix/>
          </a:blip>
          <a:srcRect b="0" l="0" r="0" t="0"/>
          <a:stretch/>
        </p:blipFill>
        <p:spPr>
          <a:xfrm rot="8869135">
            <a:off x="833961" y="4658103"/>
            <a:ext cx="1329851" cy="1329843"/>
          </a:xfrm>
          <a:prstGeom prst="rect">
            <a:avLst/>
          </a:prstGeom>
          <a:noFill/>
          <a:ln>
            <a:noFill/>
          </a:ln>
        </p:spPr>
      </p:pic>
      <p:sp>
        <p:nvSpPr>
          <p:cNvPr id="1385" name="Google Shape;1385;p58"/>
          <p:cNvSpPr txBox="1"/>
          <p:nvPr/>
        </p:nvSpPr>
        <p:spPr>
          <a:xfrm>
            <a:off x="4030575" y="2307700"/>
            <a:ext cx="4870200" cy="18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F  è il fattore di Fresnel.</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D  dipende dalla distribuzione delle microfacce e modella la rugosità del materiale.</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G  è un termine che dipende dalla geometria della superficie. </a:t>
            </a:r>
            <a:endParaRPr b="0" i="0" sz="1600" u="none" cap="none" strike="noStrike">
              <a:solidFill>
                <a:srgbClr val="000000"/>
              </a:solidFill>
              <a:latin typeface="Arimo"/>
              <a:ea typeface="Arimo"/>
              <a:cs typeface="Arimo"/>
              <a:sym typeface="Arimo"/>
            </a:endParaRPr>
          </a:p>
        </p:txBody>
      </p:sp>
      <p:pic>
        <p:nvPicPr>
          <p:cNvPr id="1386" name="Google Shape;1386;p58"/>
          <p:cNvPicPr preferRelativeResize="0"/>
          <p:nvPr/>
        </p:nvPicPr>
        <p:blipFill rotWithShape="1">
          <a:blip r:embed="rId4">
            <a:alphaModFix/>
          </a:blip>
          <a:srcRect b="0" l="0" r="0" t="0"/>
          <a:stretch/>
        </p:blipFill>
        <p:spPr>
          <a:xfrm>
            <a:off x="727863" y="2494575"/>
            <a:ext cx="2962275" cy="100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59"/>
          <p:cNvSpPr txBox="1"/>
          <p:nvPr>
            <p:ph type="title"/>
          </p:nvPr>
        </p:nvSpPr>
        <p:spPr>
          <a:xfrm>
            <a:off x="727878"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Riflessione </a:t>
            </a:r>
            <a:r>
              <a:rPr lang="en">
                <a:solidFill>
                  <a:schemeClr val="dk1"/>
                </a:solidFill>
              </a:rPr>
              <a:t>Speculare</a:t>
            </a:r>
            <a:endParaRPr>
              <a:solidFill>
                <a:schemeClr val="dk1"/>
              </a:solidFill>
            </a:endParaRPr>
          </a:p>
        </p:txBody>
      </p:sp>
      <p:sp>
        <p:nvSpPr>
          <p:cNvPr id="1392" name="Google Shape;1392;p59"/>
          <p:cNvSpPr txBox="1"/>
          <p:nvPr/>
        </p:nvSpPr>
        <p:spPr>
          <a:xfrm>
            <a:off x="738400" y="751025"/>
            <a:ext cx="8263500" cy="43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Il modello di Cook-Torrance è più avanzato e tiene conto della rugosità e </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della distribuzione delle microfacce, attraverso i fattori F, D e G per il calcolo dell’illuminazione speculare e diffusa; In particolare, possiamo considerare delle funzioni in base alle caratteristiche del materiale: </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Il termine </a:t>
            </a:r>
            <a:r>
              <a:rPr b="1" i="0" lang="en" sz="1600" u="none" cap="none" strike="noStrike">
                <a:solidFill>
                  <a:srgbClr val="000000"/>
                </a:solidFill>
                <a:latin typeface="Arimo"/>
                <a:ea typeface="Arimo"/>
                <a:cs typeface="Arimo"/>
                <a:sym typeface="Arimo"/>
              </a:rPr>
              <a:t>D  = </a:t>
            </a:r>
            <a:r>
              <a:rPr b="0" i="0" lang="en" sz="1600" u="none" cap="none" strike="noStrike">
                <a:solidFill>
                  <a:srgbClr val="000000"/>
                </a:solidFill>
                <a:latin typeface="Arimo"/>
                <a:ea typeface="Arimo"/>
                <a:cs typeface="Arimo"/>
                <a:sym typeface="Arimo"/>
              </a:rPr>
              <a:t>𝒇</a:t>
            </a:r>
            <a:r>
              <a:rPr b="1" i="0" lang="en" sz="1600" u="none" cap="none" strike="noStrike">
                <a:solidFill>
                  <a:srgbClr val="000000"/>
                </a:solidFill>
                <a:latin typeface="Arimo"/>
                <a:ea typeface="Arimo"/>
                <a:cs typeface="Arimo"/>
                <a:sym typeface="Arimo"/>
              </a:rPr>
              <a:t>(L, V)</a:t>
            </a:r>
            <a:r>
              <a:rPr b="0" i="0" lang="en" sz="1600" u="none" cap="none" strike="noStrike">
                <a:solidFill>
                  <a:srgbClr val="000000"/>
                </a:solidFill>
                <a:latin typeface="Arimo"/>
                <a:ea typeface="Arimo"/>
                <a:cs typeface="Arimo"/>
                <a:sym typeface="Arimo"/>
              </a:rPr>
              <a:t>, modella la rugosità del materiale utilizzando una distribuzione delle microfacce, ad esempio Cook</a:t>
            </a:r>
            <a:r>
              <a:rPr lang="en" sz="1600">
                <a:latin typeface="Arimo"/>
                <a:ea typeface="Arimo"/>
                <a:cs typeface="Arimo"/>
                <a:sym typeface="Arimo"/>
              </a:rPr>
              <a:t> e </a:t>
            </a:r>
            <a:r>
              <a:rPr b="0" i="0" lang="en" sz="1600" u="none" cap="none" strike="noStrike">
                <a:solidFill>
                  <a:srgbClr val="000000"/>
                </a:solidFill>
                <a:latin typeface="Arimo"/>
                <a:ea typeface="Arimo"/>
                <a:cs typeface="Arimo"/>
                <a:sym typeface="Arimo"/>
              </a:rPr>
              <a:t>Torrance utilizzarono la distribuzione di Beckmann-Spizzichino.</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Il fattore </a:t>
            </a:r>
            <a:r>
              <a:rPr b="1" i="0" lang="en" sz="1600" u="none" cap="none" strike="noStrike">
                <a:solidFill>
                  <a:srgbClr val="000000"/>
                </a:solidFill>
                <a:latin typeface="Arimo"/>
                <a:ea typeface="Arimo"/>
                <a:cs typeface="Arimo"/>
                <a:sym typeface="Arimo"/>
              </a:rPr>
              <a:t>G = </a:t>
            </a:r>
            <a:r>
              <a:rPr b="0" i="0" lang="en" sz="1600" u="none" cap="none" strike="noStrike">
                <a:solidFill>
                  <a:srgbClr val="000000"/>
                </a:solidFill>
                <a:latin typeface="Arimo"/>
                <a:ea typeface="Arimo"/>
                <a:cs typeface="Arimo"/>
                <a:sym typeface="Arimo"/>
              </a:rPr>
              <a:t>𝒇</a:t>
            </a:r>
            <a:r>
              <a:rPr b="1" i="0" lang="en" sz="1600" u="none" cap="none" strike="noStrike">
                <a:solidFill>
                  <a:srgbClr val="000000"/>
                </a:solidFill>
                <a:latin typeface="Arimo"/>
                <a:ea typeface="Arimo"/>
                <a:cs typeface="Arimo"/>
                <a:sym typeface="Arimo"/>
              </a:rPr>
              <a:t>(L, V)</a:t>
            </a:r>
            <a:r>
              <a:rPr b="0" i="0" lang="en" sz="1600" u="none" cap="none" strike="noStrike">
                <a:solidFill>
                  <a:srgbClr val="000000"/>
                </a:solidFill>
                <a:latin typeface="Arimo"/>
                <a:ea typeface="Arimo"/>
                <a:cs typeface="Arimo"/>
                <a:sym typeface="Arimo"/>
              </a:rPr>
              <a:t> è un fattore di attenuazione che tiene conto degli effetti di masking e shadowing delle microfacce.</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Il fattore </a:t>
            </a:r>
            <a:r>
              <a:rPr b="1" i="0" lang="en" sz="1600" u="none" cap="none" strike="noStrike">
                <a:solidFill>
                  <a:srgbClr val="000000"/>
                </a:solidFill>
                <a:latin typeface="Arimo"/>
                <a:ea typeface="Arimo"/>
                <a:cs typeface="Arimo"/>
                <a:sym typeface="Arimo"/>
              </a:rPr>
              <a:t>F = </a:t>
            </a:r>
            <a:r>
              <a:rPr b="0" i="0" lang="en" sz="1600" u="none" cap="none" strike="noStrike">
                <a:solidFill>
                  <a:srgbClr val="000000"/>
                </a:solidFill>
                <a:latin typeface="Arimo"/>
                <a:ea typeface="Arimo"/>
                <a:cs typeface="Arimo"/>
                <a:sym typeface="Arimo"/>
              </a:rPr>
              <a:t>𝒇</a:t>
            </a:r>
            <a:r>
              <a:rPr b="1" i="0" lang="en" sz="1600" u="none" cap="none" strike="noStrike">
                <a:solidFill>
                  <a:srgbClr val="000000"/>
                </a:solidFill>
                <a:latin typeface="Arimo"/>
                <a:ea typeface="Arimo"/>
                <a:cs typeface="Arimo"/>
                <a:sym typeface="Arimo"/>
              </a:rPr>
              <a:t>(L, V, </a:t>
            </a:r>
            <a:r>
              <a:rPr b="0" i="0" lang="en" sz="1600" u="none" cap="none" strike="noStrike">
                <a:solidFill>
                  <a:srgbClr val="000000"/>
                </a:solidFill>
                <a:latin typeface="Arimo"/>
                <a:ea typeface="Arimo"/>
                <a:cs typeface="Arimo"/>
                <a:sym typeface="Arimo"/>
              </a:rPr>
              <a:t>𝞴</a:t>
            </a:r>
            <a:r>
              <a:rPr b="1" i="0" lang="en" sz="1600" u="none" cap="none" strike="noStrike">
                <a:solidFill>
                  <a:srgbClr val="000000"/>
                </a:solidFill>
                <a:latin typeface="Arimo"/>
                <a:ea typeface="Arimo"/>
                <a:cs typeface="Arimo"/>
                <a:sym typeface="Arimo"/>
              </a:rPr>
              <a:t>)</a:t>
            </a:r>
            <a:r>
              <a:rPr b="0" i="0" lang="en" sz="1600" u="none" cap="none" strike="noStrike">
                <a:solidFill>
                  <a:srgbClr val="000000"/>
                </a:solidFill>
                <a:latin typeface="Arimo"/>
                <a:ea typeface="Arimo"/>
                <a:cs typeface="Arimo"/>
                <a:sym typeface="Arimo"/>
              </a:rPr>
              <a:t> indica la                                                                                                quantità di luce riflessa rispetto                                                                                                     a quella incidente, si può notare                                                                                                                      che dipende anche dalla                                                                                                           lunghezza d’onda 𝞴,                                                                                                                               per cui il colore delle riflessioni                                                                                                                 varierà al variare di angoli                                                                                                                      di incidenza e riflessione. </a:t>
            </a:r>
            <a:endParaRPr b="0" i="0" sz="1600" u="none" cap="none" strike="noStrike">
              <a:solidFill>
                <a:srgbClr val="000000"/>
              </a:solidFill>
              <a:latin typeface="Arimo"/>
              <a:ea typeface="Arimo"/>
              <a:cs typeface="Arimo"/>
              <a:sym typeface="Arimo"/>
            </a:endParaRPr>
          </a:p>
        </p:txBody>
      </p:sp>
      <p:pic>
        <p:nvPicPr>
          <p:cNvPr id="1393" name="Google Shape;1393;p59"/>
          <p:cNvPicPr preferRelativeResize="0"/>
          <p:nvPr/>
        </p:nvPicPr>
        <p:blipFill rotWithShape="1">
          <a:blip r:embed="rId3">
            <a:alphaModFix/>
          </a:blip>
          <a:srcRect b="0" l="0" r="0" t="0"/>
          <a:stretch/>
        </p:blipFill>
        <p:spPr>
          <a:xfrm>
            <a:off x="4409300" y="3115426"/>
            <a:ext cx="4592576" cy="1873025"/>
          </a:xfrm>
          <a:prstGeom prst="rect">
            <a:avLst/>
          </a:prstGeom>
          <a:noFill/>
          <a:ln>
            <a:noFill/>
          </a:ln>
        </p:spPr>
      </p:pic>
      <p:pic>
        <p:nvPicPr>
          <p:cNvPr id="1394" name="Google Shape;1394;p59"/>
          <p:cNvPicPr preferRelativeResize="0"/>
          <p:nvPr/>
        </p:nvPicPr>
        <p:blipFill rotWithShape="1">
          <a:blip r:embed="rId4">
            <a:alphaModFix/>
          </a:blip>
          <a:srcRect b="0" l="0" r="0" t="0"/>
          <a:stretch/>
        </p:blipFill>
        <p:spPr>
          <a:xfrm rot="-10799957">
            <a:off x="-572039" y="2084029"/>
            <a:ext cx="1174674" cy="13393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grpSp>
        <p:nvGrpSpPr>
          <p:cNvPr id="1399" name="Google Shape;1399;p60"/>
          <p:cNvGrpSpPr/>
          <p:nvPr/>
        </p:nvGrpSpPr>
        <p:grpSpPr>
          <a:xfrm>
            <a:off x="-1726530" y="2849175"/>
            <a:ext cx="2313617" cy="2437475"/>
            <a:chOff x="505100" y="-787775"/>
            <a:chExt cx="2331100" cy="2343951"/>
          </a:xfrm>
        </p:grpSpPr>
        <p:sp>
          <p:nvSpPr>
            <p:cNvPr id="1400" name="Google Shape;1400;p60"/>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0"/>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60"/>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60"/>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60"/>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60"/>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60"/>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0"/>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0"/>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0"/>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0"/>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0"/>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0"/>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0"/>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0"/>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0"/>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0"/>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0"/>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0"/>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0"/>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0" name="Google Shape;1420;p60"/>
          <p:cNvSpPr txBox="1"/>
          <p:nvPr/>
        </p:nvSpPr>
        <p:spPr>
          <a:xfrm>
            <a:off x="727875" y="740500"/>
            <a:ext cx="82359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mo"/>
                <a:ea typeface="Arimo"/>
                <a:cs typeface="Arimo"/>
                <a:sym typeface="Arimo"/>
              </a:rPr>
              <a:t>Questo modello introduce anche un altro principio fisico, cioè la </a:t>
            </a:r>
            <a:r>
              <a:rPr b="1" i="0" lang="en" sz="1400" u="none" cap="none" strike="noStrike">
                <a:solidFill>
                  <a:srgbClr val="000000"/>
                </a:solidFill>
                <a:latin typeface="Arimo"/>
                <a:ea typeface="Arimo"/>
                <a:cs typeface="Arimo"/>
                <a:sym typeface="Arimo"/>
              </a:rPr>
              <a:t>conservazione dell’energia, </a:t>
            </a:r>
            <a:r>
              <a:rPr b="0" i="0" lang="en" sz="1400" u="none" cap="none" strike="noStrike">
                <a:solidFill>
                  <a:srgbClr val="000000"/>
                </a:solidFill>
                <a:latin typeface="Arimo"/>
                <a:ea typeface="Arimo"/>
                <a:cs typeface="Arimo"/>
                <a:sym typeface="Arimo"/>
              </a:rPr>
              <a:t>infatti avremo che la luce incidente deve essere pari alla luce riflessa, quindi, essendo la luce riflessa formato da una componente diffusiva e da una componente speculare avremo:</a:t>
            </a:r>
            <a:endParaRPr b="0" i="0" sz="1400" u="none" cap="none" strike="noStrik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rimo"/>
                <a:ea typeface="Arimo"/>
                <a:cs typeface="Arimo"/>
                <a:sym typeface="Arimo"/>
              </a:rPr>
              <a:t>E = Eᴅ + Eₛ → </a:t>
            </a:r>
            <a:r>
              <a:rPr b="0" i="0" lang="en" sz="2000" u="none" cap="none" strike="noStrike">
                <a:solidFill>
                  <a:schemeClr val="dk1"/>
                </a:solidFill>
                <a:latin typeface="Arimo"/>
                <a:ea typeface="Arimo"/>
                <a:cs typeface="Arimo"/>
                <a:sym typeface="Arimo"/>
              </a:rPr>
              <a:t>Kₛ + K⁡⁡⁡⁡⁢⁣⁤ᴅ = 1</a:t>
            </a:r>
            <a:endParaRPr b="0" i="0" sz="20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In seno alle principali differenze individuate tra i due modelli possiamo affermare che il modello di Phong è un approccio più semplice che considera tre componenti illuminazione, invece il modello di Cook-Torrance è più avanzato, ma è possibile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applicare varie approssimazioni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e semplificazioni per renderlo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mo"/>
                <a:ea typeface="Arimo"/>
                <a:cs typeface="Arimo"/>
                <a:sym typeface="Arimo"/>
              </a:rPr>
              <a:t>computazionalmente valido.</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pic>
        <p:nvPicPr>
          <p:cNvPr id="1421" name="Google Shape;1421;p60"/>
          <p:cNvPicPr preferRelativeResize="0"/>
          <p:nvPr/>
        </p:nvPicPr>
        <p:blipFill rotWithShape="1">
          <a:blip r:embed="rId3">
            <a:alphaModFix/>
          </a:blip>
          <a:srcRect b="0" l="0" r="0" t="0"/>
          <a:stretch/>
        </p:blipFill>
        <p:spPr>
          <a:xfrm>
            <a:off x="3765775" y="2581000"/>
            <a:ext cx="5198001" cy="2429975"/>
          </a:xfrm>
          <a:prstGeom prst="rect">
            <a:avLst/>
          </a:prstGeom>
          <a:noFill/>
          <a:ln>
            <a:noFill/>
          </a:ln>
        </p:spPr>
      </p:pic>
      <p:sp>
        <p:nvSpPr>
          <p:cNvPr id="1422" name="Google Shape;1422;p60"/>
          <p:cNvSpPr txBox="1"/>
          <p:nvPr>
            <p:ph idx="4294967295" type="title"/>
          </p:nvPr>
        </p:nvSpPr>
        <p:spPr>
          <a:xfrm>
            <a:off x="727878" y="11431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Conservazione </a:t>
            </a:r>
            <a:r>
              <a:rPr lang="en">
                <a:solidFill>
                  <a:schemeClr val="dk1"/>
                </a:solidFill>
              </a:rPr>
              <a:t>dell’energia</a:t>
            </a:r>
            <a:endParaRPr>
              <a:solidFill>
                <a:schemeClr val="dk1"/>
              </a:solidFill>
            </a:endParaRPr>
          </a:p>
        </p:txBody>
      </p:sp>
      <p:pic>
        <p:nvPicPr>
          <p:cNvPr id="1423" name="Google Shape;1423;p60"/>
          <p:cNvPicPr preferRelativeResize="0"/>
          <p:nvPr/>
        </p:nvPicPr>
        <p:blipFill rotWithShape="1">
          <a:blip r:embed="rId4">
            <a:alphaModFix/>
          </a:blip>
          <a:srcRect b="0" l="0" r="0" t="0"/>
          <a:stretch/>
        </p:blipFill>
        <p:spPr>
          <a:xfrm rot="-9494817">
            <a:off x="-363756" y="2923714"/>
            <a:ext cx="587538" cy="1777401"/>
          </a:xfrm>
          <a:prstGeom prst="rect">
            <a:avLst/>
          </a:prstGeom>
          <a:noFill/>
          <a:ln>
            <a:noFill/>
          </a:ln>
        </p:spPr>
      </p:pic>
      <p:pic>
        <p:nvPicPr>
          <p:cNvPr id="1424" name="Google Shape;1424;p60"/>
          <p:cNvPicPr preferRelativeResize="0"/>
          <p:nvPr/>
        </p:nvPicPr>
        <p:blipFill rotWithShape="1">
          <a:blip r:embed="rId5">
            <a:alphaModFix/>
          </a:blip>
          <a:srcRect b="0" l="0" r="0" t="0"/>
          <a:stretch/>
        </p:blipFill>
        <p:spPr>
          <a:xfrm rot="3413094">
            <a:off x="-741250" y="3911557"/>
            <a:ext cx="1174673" cy="133936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61"/>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Svantaggi</a:t>
            </a:r>
            <a:endParaRPr sz="3500"/>
          </a:p>
        </p:txBody>
      </p:sp>
      <p:sp>
        <p:nvSpPr>
          <p:cNvPr id="1430" name="Google Shape;1430;p61"/>
          <p:cNvSpPr txBox="1"/>
          <p:nvPr/>
        </p:nvSpPr>
        <p:spPr>
          <a:xfrm>
            <a:off x="717000" y="730250"/>
            <a:ext cx="7710000" cy="41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Tuttavia, come qualsiasi modello, presenta alcuni svantaggi e limitazioni. Ecco alcuni dei principali svantaggi del modello Cook-Torrance:</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sz="1600">
              <a:latin typeface="Arimo"/>
              <a:ea typeface="Arimo"/>
              <a:cs typeface="Arimo"/>
              <a:sym typeface="Arimo"/>
            </a:endParaRPr>
          </a:p>
          <a:p>
            <a:pPr indent="-330200" lvl="0" marL="457200" marR="0" rtl="0" algn="l">
              <a:lnSpc>
                <a:spcPct val="100000"/>
              </a:lnSpc>
              <a:spcBef>
                <a:spcPts val="0"/>
              </a:spcBef>
              <a:spcAft>
                <a:spcPts val="0"/>
              </a:spcAft>
              <a:buSzPts val="1600"/>
              <a:buFont typeface="Arimo"/>
              <a:buChar char="●"/>
            </a:pPr>
            <a:r>
              <a:rPr b="1" lang="en" sz="1600">
                <a:latin typeface="Arimo"/>
                <a:ea typeface="Arimo"/>
                <a:cs typeface="Arimo"/>
                <a:sym typeface="Arimo"/>
              </a:rPr>
              <a:t>Complessità computazionale</a:t>
            </a:r>
            <a:r>
              <a:rPr lang="en" sz="1600">
                <a:latin typeface="Arimo"/>
                <a:ea typeface="Arimo"/>
                <a:cs typeface="Arimo"/>
                <a:sym typeface="Arimo"/>
              </a:rPr>
              <a:t>, soprattutto per determinare la distribuzione delle microfacce e il termine G di geometria. </a:t>
            </a:r>
            <a:endParaRPr sz="1600">
              <a:latin typeface="Arimo"/>
              <a:ea typeface="Arimo"/>
              <a:cs typeface="Arimo"/>
              <a:sym typeface="Arimo"/>
            </a:endParaRPr>
          </a:p>
          <a:p>
            <a:pPr indent="-330200" lvl="0" marL="457200" marR="0" rtl="0" algn="l">
              <a:lnSpc>
                <a:spcPct val="100000"/>
              </a:lnSpc>
              <a:spcBef>
                <a:spcPts val="0"/>
              </a:spcBef>
              <a:spcAft>
                <a:spcPts val="0"/>
              </a:spcAft>
              <a:buSzPts val="1600"/>
              <a:buFont typeface="Arimo"/>
              <a:buChar char="●"/>
            </a:pPr>
            <a:r>
              <a:rPr b="1" lang="en" sz="1600">
                <a:latin typeface="Arimo"/>
                <a:ea typeface="Arimo"/>
                <a:cs typeface="Arimo"/>
                <a:sym typeface="Arimo"/>
              </a:rPr>
              <a:t>Sensibilità ai parametri</a:t>
            </a:r>
            <a:r>
              <a:rPr lang="en" sz="1600">
                <a:latin typeface="Arimo"/>
                <a:ea typeface="Arimo"/>
                <a:cs typeface="Arimo"/>
                <a:sym typeface="Arimo"/>
              </a:rPr>
              <a:t>, il modello dipende da vari parametri, la scelta e la regolazione di questi parametri possono influenzare significativamente i risultati visivi, e trovare i valori ottimali può richiedere una sperimentazione intensiva.</a:t>
            </a:r>
            <a:endParaRPr sz="1600">
              <a:latin typeface="Arimo"/>
              <a:ea typeface="Arimo"/>
              <a:cs typeface="Arimo"/>
              <a:sym typeface="Arimo"/>
            </a:endParaRPr>
          </a:p>
          <a:p>
            <a:pPr indent="-330200" lvl="0" marL="457200" marR="0" rtl="0" algn="l">
              <a:lnSpc>
                <a:spcPct val="100000"/>
              </a:lnSpc>
              <a:spcBef>
                <a:spcPts val="0"/>
              </a:spcBef>
              <a:spcAft>
                <a:spcPts val="0"/>
              </a:spcAft>
              <a:buSzPts val="1600"/>
              <a:buFont typeface="Arimo"/>
              <a:buChar char="●"/>
            </a:pPr>
            <a:r>
              <a:rPr b="1" lang="en" sz="1600">
                <a:latin typeface="Arimo"/>
                <a:ea typeface="Arimo"/>
                <a:cs typeface="Arimo"/>
                <a:sym typeface="Arimo"/>
              </a:rPr>
              <a:t>Limitazioni </a:t>
            </a:r>
            <a:r>
              <a:rPr lang="en" sz="1600">
                <a:latin typeface="Arimo"/>
                <a:ea typeface="Arimo"/>
                <a:cs typeface="Arimo"/>
                <a:sym typeface="Arimo"/>
              </a:rPr>
              <a:t>sulla descrizione delle superfici, poiché assume che tutti i materiali hanno microfacce ruvide</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t/>
            </a:r>
            <a:endParaRPr sz="1600">
              <a:latin typeface="Arimo"/>
              <a:ea typeface="Arimo"/>
              <a:cs typeface="Arimo"/>
              <a:sym typeface="Arimo"/>
            </a:endParaRPr>
          </a:p>
          <a:p>
            <a:pPr indent="0" lvl="0" marL="457200" marR="0" rtl="0" algn="l">
              <a:lnSpc>
                <a:spcPct val="100000"/>
              </a:lnSpc>
              <a:spcBef>
                <a:spcPts val="0"/>
              </a:spcBef>
              <a:spcAft>
                <a:spcPts val="0"/>
              </a:spcAft>
              <a:buClr>
                <a:srgbClr val="000000"/>
              </a:buClr>
              <a:buSzPts val="1600"/>
              <a:buFont typeface="Arial"/>
              <a:buNone/>
            </a:pPr>
            <a:r>
              <a:rPr lang="en" sz="1600">
                <a:latin typeface="Arimo"/>
                <a:ea typeface="Arimo"/>
                <a:cs typeface="Arimo"/>
                <a:sym typeface="Arimo"/>
              </a:rPr>
              <a:t>Nonostante questi svantaggi, il modello di Cook-Torrance rimane un potente strumento nella computer grafica e, attualmente, viene spesso utilizzato per simulare il comportamento della luce su superfici ruvide. </a:t>
            </a:r>
            <a:endParaRPr sz="1600">
              <a:latin typeface="Arimo"/>
              <a:ea typeface="Arimo"/>
              <a:cs typeface="Arimo"/>
              <a:sym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2"/>
          <p:cNvSpPr txBox="1"/>
          <p:nvPr>
            <p:ph idx="4294967295" type="title"/>
          </p:nvPr>
        </p:nvSpPr>
        <p:spPr>
          <a:xfrm>
            <a:off x="727875" y="114300"/>
            <a:ext cx="8416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Silicon </a:t>
            </a:r>
            <a:r>
              <a:rPr lang="en">
                <a:solidFill>
                  <a:schemeClr val="dk1"/>
                </a:solidFill>
              </a:rPr>
              <a:t>Graphics</a:t>
            </a:r>
            <a:endParaRPr sz="3500">
              <a:solidFill>
                <a:schemeClr val="dk1"/>
              </a:solidFill>
            </a:endParaRPr>
          </a:p>
        </p:txBody>
      </p:sp>
      <p:sp>
        <p:nvSpPr>
          <p:cNvPr id="1436" name="Google Shape;1436;p62"/>
          <p:cNvSpPr txBox="1"/>
          <p:nvPr>
            <p:ph idx="4294967295" type="body"/>
          </p:nvPr>
        </p:nvSpPr>
        <p:spPr>
          <a:xfrm>
            <a:off x="727800" y="730250"/>
            <a:ext cx="8416200" cy="410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400"/>
              <a:buNone/>
            </a:pPr>
            <a:r>
              <a:rPr lang="en" sz="1600"/>
              <a:t>SGI è stata una delle prime aziende a utilizzare i processori MIPS, </a:t>
            </a:r>
            <a:endParaRPr sz="1600"/>
          </a:p>
          <a:p>
            <a:pPr indent="0" lvl="0" marL="0" rtl="0" algn="l">
              <a:lnSpc>
                <a:spcPct val="115000"/>
              </a:lnSpc>
              <a:spcBef>
                <a:spcPts val="0"/>
              </a:spcBef>
              <a:spcAft>
                <a:spcPts val="0"/>
              </a:spcAft>
              <a:buSzPts val="1400"/>
              <a:buNone/>
            </a:pPr>
            <a:r>
              <a:rPr lang="en" sz="1600"/>
              <a:t>che erano progettati specificamente per le applicazioni di grafica 3D. </a:t>
            </a:r>
            <a:endParaRPr sz="1600"/>
          </a:p>
          <a:p>
            <a:pPr indent="0" lvl="0" marL="0" rtl="0" algn="l">
              <a:lnSpc>
                <a:spcPct val="115000"/>
              </a:lnSpc>
              <a:spcBef>
                <a:spcPts val="0"/>
              </a:spcBef>
              <a:spcAft>
                <a:spcPts val="0"/>
              </a:spcAft>
              <a:buSzPts val="1400"/>
              <a:buNone/>
            </a:pPr>
            <a:r>
              <a:t/>
            </a:r>
            <a:endParaRPr sz="1600"/>
          </a:p>
          <a:p>
            <a:pPr indent="0" lvl="0" marL="0" rtl="0" algn="l">
              <a:lnSpc>
                <a:spcPct val="115000"/>
              </a:lnSpc>
              <a:spcBef>
                <a:spcPts val="0"/>
              </a:spcBef>
              <a:spcAft>
                <a:spcPts val="0"/>
              </a:spcAft>
              <a:buSzPts val="1400"/>
              <a:buNone/>
            </a:pPr>
            <a:r>
              <a:rPr lang="en" sz="1600"/>
              <a:t>L'azienda ha anche sviluppato una serie di software proprietari per la grafica 3D, tra cui il sistema operativo IRIX e il software di rendering Indigo.</a:t>
            </a:r>
            <a:endParaRPr sz="1600"/>
          </a:p>
          <a:p>
            <a:pPr indent="0" lvl="0" marL="0" rtl="0" algn="l">
              <a:lnSpc>
                <a:spcPct val="115000"/>
              </a:lnSpc>
              <a:spcBef>
                <a:spcPts val="0"/>
              </a:spcBef>
              <a:spcAft>
                <a:spcPts val="0"/>
              </a:spcAft>
              <a:buSzPts val="1400"/>
              <a:buNone/>
            </a:pPr>
            <a:r>
              <a:t/>
            </a:r>
            <a:endParaRPr sz="1600"/>
          </a:p>
          <a:p>
            <a:pPr indent="0" lvl="0" marL="0" rtl="0" algn="l">
              <a:lnSpc>
                <a:spcPct val="115000"/>
              </a:lnSpc>
              <a:spcBef>
                <a:spcPts val="0"/>
              </a:spcBef>
              <a:spcAft>
                <a:spcPts val="0"/>
              </a:spcAft>
              <a:buSzPts val="1400"/>
              <a:buNone/>
            </a:pPr>
            <a:r>
              <a:rPr lang="en" sz="1600"/>
              <a:t>SGI ha avuto un ruolo importante nello sviluppo della grafica 3D moderna. I suoi computer sono stati utilizzati per creare alcuni dei film e dei videogiochi più iconici degli anni '90, tra cui </a:t>
            </a:r>
            <a:r>
              <a:rPr b="1" lang="en" sz="1600"/>
              <a:t>Jurassic Park, Toy Story e Quake</a:t>
            </a:r>
            <a:r>
              <a:rPr lang="en" sz="1600"/>
              <a:t>.</a:t>
            </a:r>
            <a:endParaRPr sz="1600"/>
          </a:p>
          <a:p>
            <a:pPr indent="0" lvl="0" marL="0" rtl="0" algn="l">
              <a:lnSpc>
                <a:spcPct val="115000"/>
              </a:lnSpc>
              <a:spcBef>
                <a:spcPts val="1200"/>
              </a:spcBef>
              <a:spcAft>
                <a:spcPts val="0"/>
              </a:spcAft>
              <a:buSzPts val="1400"/>
              <a:buNone/>
            </a:pPr>
            <a:r>
              <a:rPr lang="en" sz="1600"/>
              <a:t>SGI ha cessato le attività nel 2009, ma la sua eredità continua a vivere. I suoi computer e software hanno contribuito a definire l'aspetto della grafica 3D moderna e hanno avuto un impatto duraturo sull'industria dell'intrattenimento</a:t>
            </a:r>
            <a:r>
              <a:rPr lang="en"/>
              <a:t>.</a:t>
            </a:r>
            <a:endParaRPr/>
          </a:p>
          <a:p>
            <a:pPr indent="0" lvl="0" marL="0" rtl="0" algn="l">
              <a:lnSpc>
                <a:spcPct val="115000"/>
              </a:lnSpc>
              <a:spcBef>
                <a:spcPts val="1200"/>
              </a:spcBef>
              <a:spcAft>
                <a:spcPts val="1200"/>
              </a:spcAft>
              <a:buSzPts val="1400"/>
              <a:buNone/>
            </a:pPr>
            <a:r>
              <a:t/>
            </a:r>
            <a:endParaRPr/>
          </a:p>
        </p:txBody>
      </p:sp>
      <p:pic>
        <p:nvPicPr>
          <p:cNvPr id="1437" name="Google Shape;1437;p62"/>
          <p:cNvPicPr preferRelativeResize="0"/>
          <p:nvPr/>
        </p:nvPicPr>
        <p:blipFill rotWithShape="1">
          <a:blip r:embed="rId3">
            <a:alphaModFix/>
          </a:blip>
          <a:srcRect b="0" l="0" r="0" t="0"/>
          <a:stretch/>
        </p:blipFill>
        <p:spPr>
          <a:xfrm rot="8869135">
            <a:off x="833961" y="4658104"/>
            <a:ext cx="1329851" cy="13298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27"/>
          <p:cNvSpPr txBox="1"/>
          <p:nvPr>
            <p:ph type="title"/>
          </p:nvPr>
        </p:nvSpPr>
        <p:spPr>
          <a:xfrm>
            <a:off x="713225" y="137160"/>
            <a:ext cx="7717500" cy="64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Cos’è </a:t>
            </a:r>
            <a:r>
              <a:rPr lang="en">
                <a:solidFill>
                  <a:schemeClr val="dk1"/>
                </a:solidFill>
              </a:rPr>
              <a:t>la Computer Graphics?</a:t>
            </a:r>
            <a:endParaRPr>
              <a:solidFill>
                <a:schemeClr val="dk1"/>
              </a:solidFill>
            </a:endParaRPr>
          </a:p>
        </p:txBody>
      </p:sp>
      <p:sp>
        <p:nvSpPr>
          <p:cNvPr id="805" name="Google Shape;805;p27"/>
          <p:cNvSpPr txBox="1"/>
          <p:nvPr>
            <p:ph idx="1" type="body"/>
          </p:nvPr>
        </p:nvSpPr>
        <p:spPr>
          <a:xfrm>
            <a:off x="727875" y="777350"/>
            <a:ext cx="4755900" cy="44793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400"/>
              <a:buNone/>
            </a:pPr>
            <a:r>
              <a:rPr lang="en" sz="1600"/>
              <a:t>La Computer Graphics è un campo dell'informatica e della matematica che si occupa della </a:t>
            </a:r>
            <a:r>
              <a:rPr b="1" lang="en" sz="1600"/>
              <a:t>creazione</a:t>
            </a:r>
            <a:r>
              <a:rPr lang="en" sz="1600"/>
              <a:t>, </a:t>
            </a:r>
            <a:r>
              <a:rPr b="1" lang="en" sz="1600"/>
              <a:t>manipolazione </a:t>
            </a:r>
            <a:r>
              <a:rPr lang="en" sz="1600"/>
              <a:t>e </a:t>
            </a:r>
            <a:r>
              <a:rPr b="1" lang="en" sz="1600"/>
              <a:t>rappresentazione </a:t>
            </a:r>
            <a:r>
              <a:rPr lang="en" sz="1600"/>
              <a:t>visuale di immagini, video e oggetti in 2D e 3D utilizzando un computer. </a:t>
            </a:r>
            <a:endParaRPr sz="1600"/>
          </a:p>
          <a:p>
            <a:pPr indent="0" lvl="0" marL="0" rtl="0" algn="l">
              <a:lnSpc>
                <a:spcPct val="100000"/>
              </a:lnSpc>
              <a:spcBef>
                <a:spcPts val="1000"/>
              </a:spcBef>
              <a:spcAft>
                <a:spcPts val="0"/>
              </a:spcAft>
              <a:buSzPts val="1400"/>
              <a:buNone/>
            </a:pPr>
            <a:r>
              <a:rPr lang="en" sz="1600"/>
              <a:t>Questo campo si occupa di sviluppare algoritmi, tecniche e software per generare grafica computazionale, che può essere utilizzata in varie applicazioni come videogiochi, animazioni, simulazioni, rendering di immagini realistiche, grafica per il web e molto altro. </a:t>
            </a:r>
            <a:endParaRPr sz="1600"/>
          </a:p>
          <a:p>
            <a:pPr indent="0" lvl="0" marL="0" rtl="0" algn="l">
              <a:lnSpc>
                <a:spcPct val="100000"/>
              </a:lnSpc>
              <a:spcBef>
                <a:spcPts val="1000"/>
              </a:spcBef>
              <a:spcAft>
                <a:spcPts val="0"/>
              </a:spcAft>
              <a:buSzPts val="1400"/>
              <a:buNone/>
            </a:pPr>
            <a:r>
              <a:rPr lang="en" sz="1600"/>
              <a:t>La computer graphics combina principi di matematica, fisica, percezione visiva e programmazione per creare e gestire le immagini generate al computer.</a:t>
            </a:r>
            <a:endParaRPr sz="1600"/>
          </a:p>
          <a:p>
            <a:pPr indent="0" lvl="0" marL="0" rtl="0" algn="l">
              <a:lnSpc>
                <a:spcPct val="100000"/>
              </a:lnSpc>
              <a:spcBef>
                <a:spcPts val="1000"/>
              </a:spcBef>
              <a:spcAft>
                <a:spcPts val="1000"/>
              </a:spcAft>
              <a:buSzPts val="1400"/>
              <a:buNone/>
            </a:pPr>
            <a:r>
              <a:t/>
            </a:r>
            <a:endParaRPr/>
          </a:p>
        </p:txBody>
      </p:sp>
      <p:grpSp>
        <p:nvGrpSpPr>
          <p:cNvPr id="806" name="Google Shape;806;p27"/>
          <p:cNvGrpSpPr/>
          <p:nvPr/>
        </p:nvGrpSpPr>
        <p:grpSpPr>
          <a:xfrm>
            <a:off x="5483698" y="1653359"/>
            <a:ext cx="2568639" cy="2582800"/>
            <a:chOff x="505100" y="-787775"/>
            <a:chExt cx="2331100" cy="2343951"/>
          </a:xfrm>
        </p:grpSpPr>
        <p:sp>
          <p:nvSpPr>
            <p:cNvPr id="807" name="Google Shape;807;p27"/>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7"/>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7"/>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7"/>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7"/>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7"/>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7"/>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7"/>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7"/>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7"/>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7"/>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7"/>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7"/>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7"/>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7"/>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7"/>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7"/>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7"/>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7"/>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7"/>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7" name="Google Shape;827;p27"/>
          <p:cNvPicPr preferRelativeResize="0"/>
          <p:nvPr/>
        </p:nvPicPr>
        <p:blipFill rotWithShape="1">
          <a:blip r:embed="rId3">
            <a:alphaModFix/>
          </a:blip>
          <a:srcRect b="0" l="0" r="0" t="0"/>
          <a:stretch/>
        </p:blipFill>
        <p:spPr>
          <a:xfrm flipH="1" rot="2209329">
            <a:off x="6715848" y="2236463"/>
            <a:ext cx="1184030" cy="2812074"/>
          </a:xfrm>
          <a:prstGeom prst="rect">
            <a:avLst/>
          </a:prstGeom>
          <a:noFill/>
          <a:ln>
            <a:noFill/>
          </a:ln>
        </p:spPr>
      </p:pic>
      <p:pic>
        <p:nvPicPr>
          <p:cNvPr id="828" name="Google Shape;828;p27"/>
          <p:cNvPicPr preferRelativeResize="0"/>
          <p:nvPr/>
        </p:nvPicPr>
        <p:blipFill rotWithShape="1">
          <a:blip r:embed="rId3">
            <a:alphaModFix/>
          </a:blip>
          <a:srcRect b="0" l="0" r="0" t="0"/>
          <a:stretch/>
        </p:blipFill>
        <p:spPr>
          <a:xfrm rot="-7736971">
            <a:off x="6401939" y="1273948"/>
            <a:ext cx="732148" cy="17388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63"/>
          <p:cNvSpPr txBox="1"/>
          <p:nvPr>
            <p:ph type="title"/>
          </p:nvPr>
        </p:nvSpPr>
        <p:spPr>
          <a:xfrm>
            <a:off x="789425" y="137160"/>
            <a:ext cx="7717500" cy="7233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500"/>
              <a:buNone/>
            </a:pPr>
            <a:r>
              <a:rPr lang="en"/>
              <a:t>Silicon </a:t>
            </a:r>
            <a:r>
              <a:rPr lang="en">
                <a:solidFill>
                  <a:schemeClr val="dk1"/>
                </a:solidFill>
              </a:rPr>
              <a:t>Graphics</a:t>
            </a:r>
            <a:endParaRPr>
              <a:solidFill>
                <a:schemeClr val="dk1"/>
              </a:solidFill>
            </a:endParaRPr>
          </a:p>
        </p:txBody>
      </p:sp>
      <p:sp>
        <p:nvSpPr>
          <p:cNvPr id="1443" name="Google Shape;1443;p63"/>
          <p:cNvSpPr txBox="1"/>
          <p:nvPr/>
        </p:nvSpPr>
        <p:spPr>
          <a:xfrm>
            <a:off x="832650" y="857250"/>
            <a:ext cx="74787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lang="en" sz="1600">
                <a:latin typeface="Arimo"/>
                <a:ea typeface="Arimo"/>
                <a:cs typeface="Arimo"/>
                <a:sym typeface="Arimo"/>
              </a:rPr>
              <a:t>Negli anni '90, a causa delle limitate risorse di elaborazione e delle capacità hardware più limitate rispetto a oggi, spesso si preferivano modelli di illuminazione più </a:t>
            </a:r>
            <a:r>
              <a:rPr b="1" lang="en" sz="1600">
                <a:latin typeface="Arimo"/>
                <a:ea typeface="Arimo"/>
                <a:cs typeface="Arimo"/>
                <a:sym typeface="Arimo"/>
              </a:rPr>
              <a:t>semplici </a:t>
            </a:r>
            <a:r>
              <a:rPr lang="en" sz="1600">
                <a:latin typeface="Arimo"/>
                <a:ea typeface="Arimo"/>
                <a:cs typeface="Arimo"/>
                <a:sym typeface="Arimo"/>
              </a:rPr>
              <a:t>e computazionalmente meno intensivi. Inoltre, la maggior parte delle applicazioni di grafica 3D dell'epoca si concentrava su rendering in tempo reale per applicazioni come i videogiochi.</a:t>
            </a:r>
            <a:endParaRPr sz="1600">
              <a:latin typeface="Arimo"/>
              <a:ea typeface="Arimo"/>
              <a:cs typeface="Arimo"/>
              <a:sym typeface="Arimo"/>
            </a:endParaRPr>
          </a:p>
          <a:p>
            <a:pPr indent="0" lvl="0" marL="0" rtl="0" algn="l">
              <a:spcBef>
                <a:spcPts val="0"/>
              </a:spcBef>
              <a:spcAft>
                <a:spcPts val="0"/>
              </a:spcAft>
              <a:buClr>
                <a:srgbClr val="000000"/>
              </a:buClr>
              <a:buSzPts val="2000"/>
              <a:buFont typeface="Arial"/>
              <a:buNone/>
            </a:pPr>
            <a:r>
              <a:t/>
            </a:r>
            <a:endParaRPr sz="1600">
              <a:latin typeface="Arimo"/>
              <a:ea typeface="Arimo"/>
              <a:cs typeface="Arimo"/>
              <a:sym typeface="Arimo"/>
            </a:endParaRPr>
          </a:p>
          <a:p>
            <a:pPr indent="0" lvl="0" marL="0" rtl="0" algn="l">
              <a:spcBef>
                <a:spcPts val="0"/>
              </a:spcBef>
              <a:spcAft>
                <a:spcPts val="0"/>
              </a:spcAft>
              <a:buClr>
                <a:srgbClr val="000000"/>
              </a:buClr>
              <a:buSzPts val="2000"/>
              <a:buFont typeface="Arial"/>
              <a:buNone/>
            </a:pPr>
            <a:r>
              <a:rPr lang="en" sz="1600">
                <a:latin typeface="Arimo"/>
                <a:ea typeface="Arimo"/>
                <a:cs typeface="Arimo"/>
                <a:sym typeface="Arimo"/>
              </a:rPr>
              <a:t>Tuttavia, con l'avanzare della tecnologia hardware e dei software di grafica 3D, il modello di Cook-Torrance e altri modelli avanzati sono diventati più accessibili e popolari negli anni successivi.</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2000"/>
              <a:buFont typeface="Arial"/>
              <a:buNone/>
            </a:pPr>
            <a:r>
              <a:t/>
            </a:r>
            <a:endParaRPr sz="1600">
              <a:latin typeface="Arimo"/>
              <a:ea typeface="Arimo"/>
              <a:cs typeface="Arimo"/>
              <a:sym typeface="Arimo"/>
            </a:endParaRPr>
          </a:p>
          <a:p>
            <a:pPr indent="0" lvl="0" marL="0" marR="0" rtl="0" algn="l">
              <a:lnSpc>
                <a:spcPct val="100000"/>
              </a:lnSpc>
              <a:spcBef>
                <a:spcPts val="0"/>
              </a:spcBef>
              <a:spcAft>
                <a:spcPts val="0"/>
              </a:spcAft>
              <a:buClr>
                <a:srgbClr val="000000"/>
              </a:buClr>
              <a:buSzPts val="2000"/>
              <a:buFont typeface="Arial"/>
              <a:buNone/>
            </a:pPr>
            <a:r>
              <a:rPr lang="en" sz="1600">
                <a:latin typeface="Arimo"/>
                <a:ea typeface="Arimo"/>
                <a:cs typeface="Arimo"/>
                <a:sym typeface="Arimo"/>
              </a:rPr>
              <a:t>Infatti i computer Silicon Graphics del tempo utilizzavano spesso una combinazione di modelli e tecniche di illuminazione per ottenere i migliori risultati possibili. Ad esempio, potevano utilizzare il modello di Gouraud per calcolare l'illuminazione iniziale e utilizzare l'illuminazione di Phong o la radiosità per migliorare la precisione.</a:t>
            </a:r>
            <a:endParaRPr b="0" i="0" sz="1400" u="none" cap="none" strike="noStrike">
              <a:solidFill>
                <a:schemeClr val="dk1"/>
              </a:solidFill>
              <a:highlight>
                <a:schemeClr val="dk2"/>
              </a:highlight>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4"/>
          <p:cNvSpPr txBox="1"/>
          <p:nvPr>
            <p:ph type="title"/>
          </p:nvPr>
        </p:nvSpPr>
        <p:spPr>
          <a:xfrm>
            <a:off x="150" y="0"/>
            <a:ext cx="914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Alcune </a:t>
            </a:r>
            <a:r>
              <a:rPr lang="en">
                <a:solidFill>
                  <a:schemeClr val="dk1"/>
                </a:solidFill>
              </a:rPr>
              <a:t>Creazioni - Jurassic Park</a:t>
            </a:r>
            <a:endParaRPr>
              <a:solidFill>
                <a:schemeClr val="dk1"/>
              </a:solidFill>
            </a:endParaRPr>
          </a:p>
        </p:txBody>
      </p:sp>
      <p:pic>
        <p:nvPicPr>
          <p:cNvPr id="1449" name="Google Shape;1449;p64"/>
          <p:cNvPicPr preferRelativeResize="0"/>
          <p:nvPr/>
        </p:nvPicPr>
        <p:blipFill>
          <a:blip r:embed="rId3">
            <a:alphaModFix/>
          </a:blip>
          <a:stretch>
            <a:fillRect/>
          </a:stretch>
        </p:blipFill>
        <p:spPr>
          <a:xfrm>
            <a:off x="116775" y="640199"/>
            <a:ext cx="4464176" cy="2399500"/>
          </a:xfrm>
          <a:prstGeom prst="rect">
            <a:avLst/>
          </a:prstGeom>
          <a:noFill/>
          <a:ln>
            <a:noFill/>
          </a:ln>
        </p:spPr>
      </p:pic>
      <p:sp>
        <p:nvSpPr>
          <p:cNvPr id="1450" name="Google Shape;1450;p64"/>
          <p:cNvSpPr txBox="1"/>
          <p:nvPr/>
        </p:nvSpPr>
        <p:spPr>
          <a:xfrm>
            <a:off x="5421350" y="640200"/>
            <a:ext cx="3276900" cy="4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"Jurassic Park," diretto da Steven Spielberg e rilasciato nel 1993, è spesso considerato uno dei primi film a convincere il pubblico sull'efficacia e il potenziale della grafica 3D nei film. </a:t>
            </a:r>
            <a:endParaRPr>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a:p>
            <a:pPr indent="0" lvl="0" marL="0" rtl="0" algn="l">
              <a:spcBef>
                <a:spcPts val="0"/>
              </a:spcBef>
              <a:spcAft>
                <a:spcPts val="0"/>
              </a:spcAft>
              <a:buNone/>
            </a:pPr>
            <a:r>
              <a:rPr lang="en">
                <a:solidFill>
                  <a:schemeClr val="dk1"/>
                </a:solidFill>
                <a:latin typeface="Arimo"/>
                <a:ea typeface="Arimo"/>
                <a:cs typeface="Arimo"/>
                <a:sym typeface="Arimo"/>
              </a:rPr>
              <a:t>Alcuni punti chiave che hanno reso "Jurassic Park" un pioniere nella grafica 3D cinematografica:</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Char char="●"/>
            </a:pPr>
            <a:r>
              <a:rPr b="1" lang="en">
                <a:solidFill>
                  <a:schemeClr val="dk1"/>
                </a:solidFill>
                <a:latin typeface="Arimo"/>
                <a:ea typeface="Arimo"/>
                <a:cs typeface="Arimo"/>
                <a:sym typeface="Arimo"/>
              </a:rPr>
              <a:t>Dinosauri Realistici</a:t>
            </a:r>
            <a:r>
              <a:rPr lang="en">
                <a:solidFill>
                  <a:schemeClr val="dk1"/>
                </a:solidFill>
                <a:latin typeface="Arimo"/>
                <a:ea typeface="Arimo"/>
                <a:cs typeface="Arimo"/>
                <a:sym typeface="Arimo"/>
              </a:rPr>
              <a:t>, Il film presentava dinosauri realistici e convincenti generati al computer.</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I</a:t>
            </a:r>
            <a:r>
              <a:rPr b="1" lang="en">
                <a:solidFill>
                  <a:schemeClr val="dk1"/>
                </a:solidFill>
                <a:latin typeface="Arimo"/>
                <a:ea typeface="Arimo"/>
                <a:cs typeface="Arimo"/>
                <a:sym typeface="Arimo"/>
              </a:rPr>
              <a:t>ntegrazione Visiva</a:t>
            </a:r>
            <a:r>
              <a:rPr lang="en">
                <a:solidFill>
                  <a:schemeClr val="dk1"/>
                </a:solidFill>
                <a:latin typeface="Arimo"/>
                <a:ea typeface="Arimo"/>
                <a:cs typeface="Arimo"/>
                <a:sym typeface="Arimo"/>
              </a:rPr>
              <a:t>: è stato uno dei primi film a dimostrare con successo l'integrazione visiva tra attori dal vivo e creature generate al computer, contribuendo a rendere la narrazione più coinvolgente e realistica.</a:t>
            </a:r>
            <a:endParaRPr>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p:txBody>
      </p:sp>
      <p:pic>
        <p:nvPicPr>
          <p:cNvPr id="1451" name="Google Shape;1451;p64"/>
          <p:cNvPicPr preferRelativeResize="0"/>
          <p:nvPr/>
        </p:nvPicPr>
        <p:blipFill>
          <a:blip r:embed="rId4">
            <a:alphaModFix/>
          </a:blip>
          <a:stretch>
            <a:fillRect/>
          </a:stretch>
        </p:blipFill>
        <p:spPr>
          <a:xfrm>
            <a:off x="2623350" y="2644900"/>
            <a:ext cx="2732775" cy="2205874"/>
          </a:xfrm>
          <a:prstGeom prst="rect">
            <a:avLst/>
          </a:prstGeom>
          <a:noFill/>
          <a:ln>
            <a:noFill/>
          </a:ln>
        </p:spPr>
      </p:pic>
      <p:sp>
        <p:nvSpPr>
          <p:cNvPr id="1452" name="Google Shape;1452;p64"/>
          <p:cNvSpPr txBox="1"/>
          <p:nvPr/>
        </p:nvSpPr>
        <p:spPr>
          <a:xfrm>
            <a:off x="140000" y="3143375"/>
            <a:ext cx="2311800" cy="17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Per questa scena ci sono volute circa 4 mesi di lavoro, tra realizzazione del modello, studio dell’illuminazione e applicazioni dei modelli ! </a:t>
            </a:r>
            <a:endParaRPr>
              <a:solidFill>
                <a:schemeClr val="dk1"/>
              </a:solidFill>
              <a:latin typeface="Arimo"/>
              <a:ea typeface="Arimo"/>
              <a:cs typeface="Arimo"/>
              <a:sym typeface="Arim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65"/>
          <p:cNvSpPr txBox="1"/>
          <p:nvPr>
            <p:ph type="title"/>
          </p:nvPr>
        </p:nvSpPr>
        <p:spPr>
          <a:xfrm>
            <a:off x="0" y="0"/>
            <a:ext cx="914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Alcune </a:t>
            </a:r>
            <a:r>
              <a:rPr lang="en">
                <a:solidFill>
                  <a:schemeClr val="dk1"/>
                </a:solidFill>
              </a:rPr>
              <a:t>Creazioni - Toy Story</a:t>
            </a:r>
            <a:endParaRPr>
              <a:solidFill>
                <a:schemeClr val="dk1"/>
              </a:solidFill>
            </a:endParaRPr>
          </a:p>
        </p:txBody>
      </p:sp>
      <p:pic>
        <p:nvPicPr>
          <p:cNvPr id="1458" name="Google Shape;1458;p65"/>
          <p:cNvPicPr preferRelativeResize="0"/>
          <p:nvPr/>
        </p:nvPicPr>
        <p:blipFill>
          <a:blip r:embed="rId3">
            <a:alphaModFix/>
          </a:blip>
          <a:stretch>
            <a:fillRect/>
          </a:stretch>
        </p:blipFill>
        <p:spPr>
          <a:xfrm>
            <a:off x="224825" y="730250"/>
            <a:ext cx="5231975" cy="2914225"/>
          </a:xfrm>
          <a:prstGeom prst="rect">
            <a:avLst/>
          </a:prstGeom>
          <a:noFill/>
          <a:ln>
            <a:noFill/>
          </a:ln>
        </p:spPr>
      </p:pic>
      <p:pic>
        <p:nvPicPr>
          <p:cNvPr id="1459" name="Google Shape;1459;p65"/>
          <p:cNvPicPr preferRelativeResize="0"/>
          <p:nvPr/>
        </p:nvPicPr>
        <p:blipFill>
          <a:blip r:embed="rId4">
            <a:alphaModFix/>
          </a:blip>
          <a:stretch>
            <a:fillRect/>
          </a:stretch>
        </p:blipFill>
        <p:spPr>
          <a:xfrm>
            <a:off x="110350" y="2977875"/>
            <a:ext cx="2822426" cy="2116825"/>
          </a:xfrm>
          <a:prstGeom prst="rect">
            <a:avLst/>
          </a:prstGeom>
          <a:noFill/>
          <a:ln>
            <a:noFill/>
          </a:ln>
        </p:spPr>
      </p:pic>
      <p:sp>
        <p:nvSpPr>
          <p:cNvPr id="1460" name="Google Shape;1460;p65"/>
          <p:cNvSpPr txBox="1"/>
          <p:nvPr/>
        </p:nvSpPr>
        <p:spPr>
          <a:xfrm>
            <a:off x="5591100" y="640200"/>
            <a:ext cx="3552900" cy="29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"Toy Story," rilasciato nel 1995 e diretto da John Lasseter, è è stato il primo lungometraggio animato completamente al computer. </a:t>
            </a:r>
            <a:endParaRPr>
              <a:solidFill>
                <a:schemeClr val="dk1"/>
              </a:solidFill>
              <a:latin typeface="Arimo"/>
              <a:ea typeface="Arimo"/>
              <a:cs typeface="Arimo"/>
              <a:sym typeface="Arimo"/>
            </a:endParaRPr>
          </a:p>
          <a:p>
            <a:pPr indent="0" lvl="0" marL="0" rtl="0" algn="l">
              <a:spcBef>
                <a:spcPts val="0"/>
              </a:spcBef>
              <a:spcAft>
                <a:spcPts val="0"/>
              </a:spcAft>
              <a:buNone/>
            </a:pPr>
            <a:r>
              <a:rPr lang="en">
                <a:solidFill>
                  <a:schemeClr val="dk1"/>
                </a:solidFill>
                <a:latin typeface="Arimo"/>
                <a:ea typeface="Arimo"/>
                <a:cs typeface="Arimo"/>
                <a:sym typeface="Arimo"/>
              </a:rPr>
              <a:t>Il film ha dimostrato che la CGI poteva essere utilizzata per creare personaggi e ambienti realistici e dettagliati. I personaggi erano caratterizzati da un'animazione fluida e realistica, mentre gli ambienti, come la casa di Andy e il parco giochi, erano accuratamente riprodotti, creando un senso di immersione totale nello spettatore.</a:t>
            </a:r>
            <a:endParaRPr>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p:txBody>
      </p:sp>
      <p:sp>
        <p:nvSpPr>
          <p:cNvPr id="1461" name="Google Shape;1461;p65"/>
          <p:cNvSpPr txBox="1"/>
          <p:nvPr/>
        </p:nvSpPr>
        <p:spPr>
          <a:xfrm>
            <a:off x="3177950" y="3756400"/>
            <a:ext cx="587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 produzione parte nel 1991, I primi due anni di lavorazione sono stati dedicati alla ricerca e allo sviluppo di nuove tecniche di animazione.</a:t>
            </a:r>
            <a:endParaRPr/>
          </a:p>
          <a:p>
            <a:pPr indent="0" lvl="0" marL="0" rtl="0" algn="l">
              <a:spcBef>
                <a:spcPts val="0"/>
              </a:spcBef>
              <a:spcAft>
                <a:spcPts val="0"/>
              </a:spcAft>
              <a:buNone/>
            </a:pPr>
            <a:r>
              <a:rPr lang="en"/>
              <a:t>La vera e propria realizzazione è iniziata nel 1993. Un team di circa 100 animatori ha lavorato al progetto per due anni, creando oltre 90.000 fotogrammi.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66"/>
          <p:cNvSpPr txBox="1"/>
          <p:nvPr>
            <p:ph type="title"/>
          </p:nvPr>
        </p:nvSpPr>
        <p:spPr>
          <a:xfrm>
            <a:off x="778200" y="1381026"/>
            <a:ext cx="7587600" cy="2031295"/>
          </a:xfrm>
          <a:prstGeom prst="rect">
            <a:avLst/>
          </a:prstGeom>
          <a:no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3500"/>
              <a:buNone/>
            </a:pPr>
            <a:r>
              <a:rPr lang="en" sz="6000"/>
              <a:t>Implementazione in Matlab</a:t>
            </a:r>
            <a:endParaRPr sz="6000"/>
          </a:p>
        </p:txBody>
      </p:sp>
      <p:sp>
        <p:nvSpPr>
          <p:cNvPr id="1467" name="Google Shape;1467;p66"/>
          <p:cNvSpPr/>
          <p:nvPr/>
        </p:nvSpPr>
        <p:spPr>
          <a:xfrm flipH="1">
            <a:off x="7407263" y="241426"/>
            <a:ext cx="1334700" cy="977100"/>
          </a:xfrm>
          <a:prstGeom prst="cube">
            <a:avLst>
              <a:gd fmla="val 10528" name="adj"/>
            </a:avLst>
          </a:prstGeom>
          <a:solidFill>
            <a:srgbClr val="FFFFFF"/>
          </a:solidFill>
          <a:ln cap="flat" cmpd="sng" w="9525">
            <a:solidFill>
              <a:srgbClr val="0640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6"/>
          <p:cNvSpPr txBox="1"/>
          <p:nvPr/>
        </p:nvSpPr>
        <p:spPr>
          <a:xfrm>
            <a:off x="7503888" y="499893"/>
            <a:ext cx="1238100" cy="54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700"/>
              <a:buFont typeface="Arial"/>
              <a:buNone/>
            </a:pPr>
            <a:r>
              <a:rPr b="1" i="0" lang="en" sz="5700" u="none" cap="none" strike="noStrike">
                <a:solidFill>
                  <a:srgbClr val="064045"/>
                </a:solidFill>
                <a:latin typeface="Spline Sans Mono"/>
                <a:ea typeface="Spline Sans Mono"/>
                <a:cs typeface="Spline Sans Mono"/>
                <a:sym typeface="Spline Sans Mono"/>
              </a:rPr>
              <a:t>04</a:t>
            </a:r>
            <a:endParaRPr b="1" i="0" sz="5700" u="none" cap="none" strike="noStrike">
              <a:solidFill>
                <a:srgbClr val="064045"/>
              </a:solidFill>
              <a:latin typeface="Spline Sans Mono"/>
              <a:ea typeface="Spline Sans Mono"/>
              <a:cs typeface="Spline Sans Mono"/>
              <a:sym typeface="Spline Sans Mono"/>
            </a:endParaRPr>
          </a:p>
        </p:txBody>
      </p:sp>
      <p:pic>
        <p:nvPicPr>
          <p:cNvPr id="1469" name="Google Shape;1469;p66"/>
          <p:cNvPicPr preferRelativeResize="0"/>
          <p:nvPr/>
        </p:nvPicPr>
        <p:blipFill rotWithShape="1">
          <a:blip r:embed="rId3">
            <a:alphaModFix/>
          </a:blip>
          <a:srcRect b="0" l="0" r="0" t="0"/>
          <a:stretch/>
        </p:blipFill>
        <p:spPr>
          <a:xfrm rot="-10799980">
            <a:off x="8226137" y="2396678"/>
            <a:ext cx="1329850" cy="1329843"/>
          </a:xfrm>
          <a:prstGeom prst="rect">
            <a:avLst/>
          </a:prstGeom>
          <a:noFill/>
          <a:ln>
            <a:noFill/>
          </a:ln>
        </p:spPr>
      </p:pic>
      <p:pic>
        <p:nvPicPr>
          <p:cNvPr id="1470" name="Google Shape;1470;p66"/>
          <p:cNvPicPr preferRelativeResize="0"/>
          <p:nvPr/>
        </p:nvPicPr>
        <p:blipFill rotWithShape="1">
          <a:blip r:embed="rId4">
            <a:alphaModFix/>
          </a:blip>
          <a:srcRect b="0" l="0" r="0" t="0"/>
          <a:stretch/>
        </p:blipFill>
        <p:spPr>
          <a:xfrm>
            <a:off x="-197860" y="234304"/>
            <a:ext cx="1219200" cy="1301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6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a:t>
            </a:r>
            <a:r>
              <a:rPr b="1" lang="en" sz="3500">
                <a:solidFill>
                  <a:schemeClr val="lt1"/>
                </a:solidFill>
                <a:latin typeface="Spline Sans Mono"/>
                <a:ea typeface="Spline Sans Mono"/>
                <a:cs typeface="Spline Sans Mono"/>
                <a:sym typeface="Spline Sans Mono"/>
              </a:rPr>
              <a:t> in MatLab</a:t>
            </a:r>
            <a:endParaRPr/>
          </a:p>
        </p:txBody>
      </p:sp>
      <p:sp>
        <p:nvSpPr>
          <p:cNvPr id="1476" name="Google Shape;1476;p67"/>
          <p:cNvSpPr txBox="1"/>
          <p:nvPr>
            <p:ph idx="2" type="body"/>
          </p:nvPr>
        </p:nvSpPr>
        <p:spPr>
          <a:xfrm>
            <a:off x="59473" y="1152475"/>
            <a:ext cx="8371252"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3000"/>
              <a:t>La simulazione in MatLab è stata realizzata a partire dall’implementazione di due </a:t>
            </a:r>
            <a:r>
              <a:rPr i="1" lang="en" sz="3000"/>
              <a:t>script:</a:t>
            </a:r>
            <a:endParaRPr/>
          </a:p>
          <a:p>
            <a:pPr indent="-317500" lvl="1" marL="914400" rtl="0" algn="l">
              <a:lnSpc>
                <a:spcPct val="115000"/>
              </a:lnSpc>
              <a:spcBef>
                <a:spcPts val="0"/>
              </a:spcBef>
              <a:spcAft>
                <a:spcPts val="0"/>
              </a:spcAft>
              <a:buSzPts val="1400"/>
              <a:buChar char="○"/>
            </a:pPr>
            <a:r>
              <a:rPr i="1" lang="en" sz="3000"/>
              <a:t>PhongModel_main</a:t>
            </a:r>
            <a:endParaRPr i="1" sz="3000"/>
          </a:p>
          <a:p>
            <a:pPr indent="-317500" lvl="1" marL="914400" rtl="0" algn="l">
              <a:lnSpc>
                <a:spcPct val="115000"/>
              </a:lnSpc>
              <a:spcBef>
                <a:spcPts val="0"/>
              </a:spcBef>
              <a:spcAft>
                <a:spcPts val="0"/>
              </a:spcAft>
              <a:buSzPts val="1400"/>
              <a:buChar char="○"/>
            </a:pPr>
            <a:r>
              <a:rPr i="1" lang="en" sz="3000"/>
              <a:t>PhongModel_function</a:t>
            </a:r>
            <a:endParaRPr i="1" sz="3000"/>
          </a:p>
        </p:txBody>
      </p:sp>
      <p:pic>
        <p:nvPicPr>
          <p:cNvPr descr="logo2013.png" id="1477" name="Google Shape;1477;p67"/>
          <p:cNvPicPr preferRelativeResize="0"/>
          <p:nvPr/>
        </p:nvPicPr>
        <p:blipFill rotWithShape="1">
          <a:blip r:embed="rId3">
            <a:alphaModFix amt="29818"/>
          </a:blip>
          <a:srcRect b="0" l="0" r="0" t="0"/>
          <a:stretch/>
        </p:blipFill>
        <p:spPr>
          <a:xfrm>
            <a:off x="7420314" y="31053"/>
            <a:ext cx="1491417" cy="507082"/>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68"/>
          <p:cNvSpPr txBox="1"/>
          <p:nvPr>
            <p:ph type="title"/>
          </p:nvPr>
        </p:nvSpPr>
        <p:spPr>
          <a:xfrm>
            <a:off x="304322" y="218035"/>
            <a:ext cx="4267653"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483" name="Google Shape;1483;p68"/>
          <p:cNvSpPr txBox="1"/>
          <p:nvPr>
            <p:ph idx="2" type="body"/>
          </p:nvPr>
        </p:nvSpPr>
        <p:spPr>
          <a:xfrm>
            <a:off x="-82873" y="1509065"/>
            <a:ext cx="7717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PhongModel_main</a:t>
            </a:r>
            <a:r>
              <a:rPr lang="en"/>
              <a:t>:</a:t>
            </a:r>
            <a:endParaRPr/>
          </a:p>
        </p:txBody>
      </p:sp>
      <p:sp>
        <p:nvSpPr>
          <p:cNvPr id="1484" name="Google Shape;1484;p68"/>
          <p:cNvSpPr txBox="1"/>
          <p:nvPr/>
        </p:nvSpPr>
        <p:spPr>
          <a:xfrm>
            <a:off x="408878" y="2092669"/>
            <a:ext cx="4091692" cy="2115964"/>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None/>
            </a:pPr>
            <a:r>
              <a:rPr b="1" i="1" lang="en" sz="1125" u="none" cap="none" strike="noStrike">
                <a:solidFill>
                  <a:schemeClr val="dk1"/>
                </a:solidFill>
                <a:latin typeface="Arial"/>
                <a:ea typeface="Arial"/>
                <a:cs typeface="Arial"/>
                <a:sym typeface="Arial"/>
              </a:rPr>
              <a:t>coloreLuce:</a:t>
            </a:r>
            <a:r>
              <a:rPr b="0" i="0" lang="en" sz="1125" u="none" cap="none" strike="noStrike">
                <a:solidFill>
                  <a:schemeClr val="dk1"/>
                </a:solidFill>
                <a:latin typeface="Arial"/>
                <a:ea typeface="Arial"/>
                <a:cs typeface="Arial"/>
                <a:sym typeface="Arial"/>
              </a:rPr>
              <a:t> è un array che consente di definire la tripla [R,G,B]. Esso è stato impostato secondo i seguenti valori:</a:t>
            </a:r>
            <a:br>
              <a:rPr b="0" i="0" lang="en" sz="1125" u="none" cap="none" strike="noStrike">
                <a:solidFill>
                  <a:schemeClr val="dk1"/>
                </a:solidFill>
                <a:latin typeface="Arial"/>
                <a:ea typeface="Arial"/>
                <a:cs typeface="Arial"/>
                <a:sym typeface="Arial"/>
              </a:rPr>
            </a:br>
            <a:r>
              <a:rPr b="0" i="0" lang="en" sz="1125" u="none" cap="none" strike="noStrike">
                <a:solidFill>
                  <a:schemeClr val="dk1"/>
                </a:solidFill>
                <a:latin typeface="Arial"/>
                <a:ea typeface="Arial"/>
                <a:cs typeface="Arial"/>
                <a:sym typeface="Arial"/>
              </a:rPr>
              <a:t>[1 1 1]. Tale configurazione consente di inserire una luce bianca che contiene le componenti cromatiche in egual quantità. Configurare la luce in questo modo consente, infatti, di valutare l’effetto del materiale sulla riflessione e diffusione della luce senza alcuna forma di alterazione o distorsione provocata da particolari configurazioni cromatiche. Ciò è di fondamentale importanza poiché l’obiettivo della simulazione è osservare come il materiale reagisce in termini di riflessione ambientale, diffusa e speculare indipendentemente dal colore della luce che lo colpisce;</a:t>
            </a:r>
            <a:endParaRPr/>
          </a:p>
        </p:txBody>
      </p:sp>
      <p:pic>
        <p:nvPicPr>
          <p:cNvPr descr="logo2013.png" id="1485" name="Google Shape;1485;p68"/>
          <p:cNvPicPr preferRelativeResize="0"/>
          <p:nvPr/>
        </p:nvPicPr>
        <p:blipFill rotWithShape="1">
          <a:blip r:embed="rId3">
            <a:alphaModFix amt="29818"/>
          </a:blip>
          <a:srcRect b="0" l="0" r="0" t="0"/>
          <a:stretch/>
        </p:blipFill>
        <p:spPr>
          <a:xfrm>
            <a:off x="7420314" y="31053"/>
            <a:ext cx="1491417" cy="507082"/>
          </a:xfrm>
          <a:prstGeom prst="rect">
            <a:avLst/>
          </a:prstGeom>
          <a:noFill/>
          <a:ln>
            <a:noFill/>
          </a:ln>
        </p:spPr>
      </p:pic>
      <p:pic>
        <p:nvPicPr>
          <p:cNvPr id="1486" name="Google Shape;1486;p68"/>
          <p:cNvPicPr preferRelativeResize="0"/>
          <p:nvPr/>
        </p:nvPicPr>
        <p:blipFill rotWithShape="1">
          <a:blip r:embed="rId4">
            <a:alphaModFix/>
          </a:blip>
          <a:srcRect b="0" l="0" r="0" t="0"/>
          <a:stretch/>
        </p:blipFill>
        <p:spPr>
          <a:xfrm>
            <a:off x="5368124" y="120555"/>
            <a:ext cx="3543607" cy="4902389"/>
          </a:xfrm>
          <a:prstGeom prst="rect">
            <a:avLst/>
          </a:prstGeom>
          <a:noFill/>
          <a:ln>
            <a:noFill/>
          </a:ln>
        </p:spPr>
      </p:pic>
      <p:cxnSp>
        <p:nvCxnSpPr>
          <p:cNvPr id="1487" name="Google Shape;1487;p68"/>
          <p:cNvCxnSpPr/>
          <p:nvPr/>
        </p:nvCxnSpPr>
        <p:spPr>
          <a:xfrm rot="10800000">
            <a:off x="6423103" y="316752"/>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69"/>
          <p:cNvSpPr txBox="1"/>
          <p:nvPr>
            <p:ph type="title"/>
          </p:nvPr>
        </p:nvSpPr>
        <p:spPr>
          <a:xfrm>
            <a:off x="170531" y="78428"/>
            <a:ext cx="4260219"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493" name="Google Shape;1493;p69"/>
          <p:cNvSpPr txBox="1"/>
          <p:nvPr>
            <p:ph idx="2"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PhongModel_main</a:t>
            </a:r>
            <a:r>
              <a:rPr lang="en"/>
              <a:t>:</a:t>
            </a:r>
            <a:endParaRPr/>
          </a:p>
        </p:txBody>
      </p:sp>
      <p:sp>
        <p:nvSpPr>
          <p:cNvPr id="1494" name="Google Shape;1494;p69"/>
          <p:cNvSpPr txBox="1"/>
          <p:nvPr/>
        </p:nvSpPr>
        <p:spPr>
          <a:xfrm>
            <a:off x="394010" y="1727632"/>
            <a:ext cx="4106700" cy="32556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None/>
            </a:pPr>
            <a:r>
              <a:rPr b="1" i="1" lang="en" sz="1100" u="none" cap="none" strike="noStrike">
                <a:solidFill>
                  <a:schemeClr val="dk1"/>
                </a:solidFill>
                <a:latin typeface="Arial"/>
                <a:ea typeface="Arial"/>
                <a:cs typeface="Arial"/>
                <a:sym typeface="Arial"/>
              </a:rPr>
              <a:t>tipoSuperficie: </a:t>
            </a:r>
            <a:r>
              <a:rPr b="0" i="0" lang="en" sz="1100" u="none" cap="none" strike="noStrike">
                <a:solidFill>
                  <a:schemeClr val="dk1"/>
                </a:solidFill>
                <a:latin typeface="Arial"/>
                <a:ea typeface="Arial"/>
                <a:cs typeface="Arial"/>
                <a:sym typeface="Arial"/>
              </a:rPr>
              <a:t>il seguente parametro indica il tipo di superficie sotto analisi. Per la simulazione sono state individuate quattro tipologie di superficie:</a:t>
            </a:r>
            <a:endParaRPr/>
          </a:p>
          <a:p>
            <a:pPr indent="-113505" lvl="0" marL="113505" marR="0" rtl="0" algn="l">
              <a:lnSpc>
                <a:spcPct val="100000"/>
              </a:lnSpc>
              <a:spcBef>
                <a:spcPts val="0"/>
              </a:spcBef>
              <a:spcAft>
                <a:spcPts val="0"/>
              </a:spcAft>
              <a:buClr>
                <a:srgbClr val="FFFFFF"/>
              </a:buClr>
              <a:buSzPts val="1100"/>
              <a:buFont typeface="Arial"/>
              <a:buChar char="•"/>
            </a:pPr>
            <a:r>
              <a:rPr b="1" i="1" lang="en" sz="1100" u="none" cap="none" strike="noStrike">
                <a:solidFill>
                  <a:schemeClr val="dk1"/>
                </a:solidFill>
                <a:latin typeface="Arial"/>
                <a:ea typeface="Arial"/>
                <a:cs typeface="Arial"/>
                <a:sym typeface="Arial"/>
              </a:rPr>
              <a:t>Metal:</a:t>
            </a:r>
            <a:r>
              <a:rPr b="0" i="0" lang="en" sz="1100" u="none" cap="none" strike="noStrike">
                <a:solidFill>
                  <a:schemeClr val="dk1"/>
                </a:solidFill>
                <a:latin typeface="Arial"/>
                <a:ea typeface="Arial"/>
                <a:cs typeface="Arial"/>
                <a:sym typeface="Arial"/>
              </a:rPr>
              <a:t> rappresenta una superficie di tipo metallico gode di un’alta riflessione speculare ed un alto parametro di emissività;</a:t>
            </a:r>
            <a:endParaRPr/>
          </a:p>
          <a:p>
            <a:pPr indent="-113505" lvl="0" marL="113505" marR="0" rtl="0" algn="l">
              <a:lnSpc>
                <a:spcPct val="100000"/>
              </a:lnSpc>
              <a:spcBef>
                <a:spcPts val="0"/>
              </a:spcBef>
              <a:spcAft>
                <a:spcPts val="0"/>
              </a:spcAft>
              <a:buClr>
                <a:srgbClr val="FFFFFF"/>
              </a:buClr>
              <a:buSzPts val="1100"/>
              <a:buFont typeface="Arial"/>
              <a:buChar char="•"/>
            </a:pPr>
            <a:r>
              <a:rPr b="1" i="1" lang="en" sz="1100" u="none" cap="none" strike="noStrike">
                <a:solidFill>
                  <a:schemeClr val="dk1"/>
                </a:solidFill>
                <a:latin typeface="Arial"/>
                <a:ea typeface="Arial"/>
                <a:cs typeface="Arial"/>
                <a:sym typeface="Arial"/>
              </a:rPr>
              <a:t>Shiny:</a:t>
            </a:r>
            <a:r>
              <a:rPr b="0" i="0" lang="en" sz="1100" u="none" cap="none" strike="noStrike">
                <a:solidFill>
                  <a:schemeClr val="dk1"/>
                </a:solidFill>
                <a:latin typeface="Arial"/>
                <a:ea typeface="Arial"/>
                <a:cs typeface="Arial"/>
                <a:sym typeface="Arial"/>
              </a:rPr>
              <a:t> rappresenta una superficie di tipo brillante. Tale superficie ha un comportamento simile a quella metallica ma con coefficiente di riflessione speculare ed emissività più moderati rispetto a quest’ultima;</a:t>
            </a:r>
            <a:endParaRPr/>
          </a:p>
          <a:p>
            <a:pPr indent="-113505" lvl="0" marL="113505" marR="0" rtl="0" algn="l">
              <a:lnSpc>
                <a:spcPct val="100000"/>
              </a:lnSpc>
              <a:spcBef>
                <a:spcPts val="0"/>
              </a:spcBef>
              <a:spcAft>
                <a:spcPts val="0"/>
              </a:spcAft>
              <a:buClr>
                <a:srgbClr val="FFFFFF"/>
              </a:buClr>
              <a:buSzPts val="1100"/>
              <a:buFont typeface="Arial"/>
              <a:buChar char="•"/>
            </a:pPr>
            <a:r>
              <a:rPr b="1" i="1" lang="en" sz="1100" u="none" cap="none" strike="noStrike">
                <a:solidFill>
                  <a:schemeClr val="dk1"/>
                </a:solidFill>
                <a:latin typeface="Arial"/>
                <a:ea typeface="Arial"/>
                <a:cs typeface="Arial"/>
                <a:sym typeface="Arial"/>
              </a:rPr>
              <a:t>Diffuse:</a:t>
            </a:r>
            <a:r>
              <a:rPr b="0" i="0" lang="en" sz="1100" u="none" cap="none" strike="noStrike">
                <a:solidFill>
                  <a:schemeClr val="dk1"/>
                </a:solidFill>
                <a:latin typeface="Arial"/>
                <a:ea typeface="Arial"/>
                <a:cs typeface="Arial"/>
                <a:sym typeface="Arial"/>
              </a:rPr>
              <a:t> rappresenta una superficie in grado di diffondere uniformemente la luce in tutte le direzioni. Questo comportamento è modellato dalle seguenti posizioni:</a:t>
            </a:r>
            <a:endParaRPr/>
          </a:p>
          <a:p>
            <a:pPr indent="-113506" lvl="1" marL="323056" marR="0" rtl="0" algn="l">
              <a:lnSpc>
                <a:spcPct val="100000"/>
              </a:lnSpc>
              <a:spcBef>
                <a:spcPts val="0"/>
              </a:spcBef>
              <a:spcAft>
                <a:spcPts val="0"/>
              </a:spcAft>
              <a:buClr>
                <a:srgbClr val="FFFFFF"/>
              </a:buClr>
              <a:buSzPts val="1100"/>
              <a:buFont typeface="Arial"/>
              <a:buChar char="•"/>
            </a:pPr>
            <a:r>
              <a:rPr b="0" i="0" lang="en" sz="1100" u="none" cap="none" strike="noStrike">
                <a:solidFill>
                  <a:schemeClr val="dk1"/>
                </a:solidFill>
                <a:latin typeface="Arial"/>
                <a:ea typeface="Arial"/>
                <a:cs typeface="Arial"/>
                <a:sym typeface="Arial"/>
              </a:rPr>
              <a:t>Assenza di riflessione speculare;</a:t>
            </a:r>
            <a:endParaRPr/>
          </a:p>
          <a:p>
            <a:pPr indent="-113506" lvl="1" marL="323056" marR="0" rtl="0" algn="l">
              <a:lnSpc>
                <a:spcPct val="100000"/>
              </a:lnSpc>
              <a:spcBef>
                <a:spcPts val="0"/>
              </a:spcBef>
              <a:spcAft>
                <a:spcPts val="0"/>
              </a:spcAft>
              <a:buClr>
                <a:srgbClr val="FFFFFF"/>
              </a:buClr>
              <a:buSzPts val="1100"/>
              <a:buFont typeface="Arial"/>
              <a:buChar char="•"/>
            </a:pPr>
            <a:r>
              <a:rPr b="0" i="0" lang="en" sz="1100" u="none" cap="none" strike="noStrike">
                <a:solidFill>
                  <a:schemeClr val="dk1"/>
                </a:solidFill>
                <a:latin typeface="Arial"/>
                <a:ea typeface="Arial"/>
                <a:cs typeface="Arial"/>
                <a:sym typeface="Arial"/>
              </a:rPr>
              <a:t>Alta riflessione diffusa;</a:t>
            </a:r>
            <a:endParaRPr/>
          </a:p>
          <a:p>
            <a:pPr indent="-113505" lvl="0" marL="113505" marR="0" rtl="0" algn="l">
              <a:lnSpc>
                <a:spcPct val="100000"/>
              </a:lnSpc>
              <a:spcBef>
                <a:spcPts val="0"/>
              </a:spcBef>
              <a:spcAft>
                <a:spcPts val="0"/>
              </a:spcAft>
              <a:buClr>
                <a:srgbClr val="FFFFFF"/>
              </a:buClr>
              <a:buSzPts val="1100"/>
              <a:buFont typeface="Arial"/>
              <a:buChar char="•"/>
            </a:pPr>
            <a:r>
              <a:rPr b="1" i="1" lang="en" sz="1100" u="none" cap="none" strike="noStrike">
                <a:solidFill>
                  <a:schemeClr val="dk1"/>
                </a:solidFill>
                <a:latin typeface="Arial"/>
                <a:ea typeface="Arial"/>
                <a:cs typeface="Arial"/>
                <a:sym typeface="Arial"/>
              </a:rPr>
              <a:t>Ambient:</a:t>
            </a:r>
            <a:r>
              <a:rPr b="0" i="0" lang="en" sz="1100" u="none" cap="none" strike="noStrike">
                <a:solidFill>
                  <a:schemeClr val="dk1"/>
                </a:solidFill>
                <a:latin typeface="Arial"/>
                <a:ea typeface="Arial"/>
                <a:cs typeface="Arial"/>
                <a:sym typeface="Arial"/>
              </a:rPr>
              <a:t> rappresenta una superficie in grado di riflettere la luce ambientale in modo uniforme in tutte le direzioni. Tale superficie prevede che non vi siano né componenti di riflessione speculare né di riflessione diffusa per cui ambo i coefficienti sono nulli; </a:t>
            </a:r>
            <a:endParaRPr/>
          </a:p>
        </p:txBody>
      </p:sp>
      <p:pic>
        <p:nvPicPr>
          <p:cNvPr descr="logo2013.png" id="1495" name="Google Shape;1495;p69"/>
          <p:cNvPicPr preferRelativeResize="0"/>
          <p:nvPr/>
        </p:nvPicPr>
        <p:blipFill rotWithShape="1">
          <a:blip r:embed="rId3">
            <a:alphaModFix amt="29818"/>
          </a:blip>
          <a:srcRect b="0" l="0" r="0" t="0"/>
          <a:stretch/>
        </p:blipFill>
        <p:spPr>
          <a:xfrm>
            <a:off x="7420314" y="31053"/>
            <a:ext cx="1491417" cy="507082"/>
          </a:xfrm>
          <a:prstGeom prst="rect">
            <a:avLst/>
          </a:prstGeom>
          <a:noFill/>
          <a:ln>
            <a:noFill/>
          </a:ln>
        </p:spPr>
      </p:pic>
      <p:pic>
        <p:nvPicPr>
          <p:cNvPr id="1496" name="Google Shape;1496;p69"/>
          <p:cNvPicPr preferRelativeResize="0"/>
          <p:nvPr/>
        </p:nvPicPr>
        <p:blipFill rotWithShape="1">
          <a:blip r:embed="rId4">
            <a:alphaModFix/>
          </a:blip>
          <a:srcRect b="0" l="0" r="0" t="0"/>
          <a:stretch/>
        </p:blipFill>
        <p:spPr>
          <a:xfrm>
            <a:off x="5206333" y="78428"/>
            <a:ext cx="3543607" cy="5090601"/>
          </a:xfrm>
          <a:prstGeom prst="rect">
            <a:avLst/>
          </a:prstGeom>
          <a:noFill/>
          <a:ln>
            <a:noFill/>
          </a:ln>
        </p:spPr>
      </p:pic>
      <p:cxnSp>
        <p:nvCxnSpPr>
          <p:cNvPr id="1497" name="Google Shape;1497;p69"/>
          <p:cNvCxnSpPr/>
          <p:nvPr/>
        </p:nvCxnSpPr>
        <p:spPr>
          <a:xfrm rot="10800000">
            <a:off x="6467708" y="458001"/>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498" name="Google Shape;1498;p69"/>
          <p:cNvCxnSpPr/>
          <p:nvPr/>
        </p:nvCxnSpPr>
        <p:spPr>
          <a:xfrm rot="10800000">
            <a:off x="6452840" y="1723909"/>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499" name="Google Shape;1499;p69"/>
          <p:cNvCxnSpPr/>
          <p:nvPr/>
        </p:nvCxnSpPr>
        <p:spPr>
          <a:xfrm rot="10800000">
            <a:off x="6595277" y="2760973"/>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500" name="Google Shape;1500;p69"/>
          <p:cNvCxnSpPr/>
          <p:nvPr/>
        </p:nvCxnSpPr>
        <p:spPr>
          <a:xfrm rot="10800000">
            <a:off x="6595276" y="4080534"/>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94">
                                            <p:txEl>
                                              <p:pRg end="0" st="0"/>
                                            </p:txEl>
                                          </p:spTgt>
                                        </p:tgtEl>
                                        <p:attrNameLst>
                                          <p:attrName>style.visibility</p:attrName>
                                        </p:attrNameLst>
                                      </p:cBhvr>
                                      <p:to>
                                        <p:strVal val="visible"/>
                                      </p:to>
                                    </p:set>
                                    <p:anim calcmode="lin" valueType="num">
                                      <p:cBhvr additive="base">
                                        <p:cTn dur="1000"/>
                                        <p:tgtEl>
                                          <p:spTgt spid="149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1" st="1"/>
                                            </p:txEl>
                                          </p:spTgt>
                                        </p:tgtEl>
                                        <p:attrNameLst>
                                          <p:attrName>style.visibility</p:attrName>
                                        </p:attrNameLst>
                                      </p:cBhvr>
                                      <p:to>
                                        <p:strVal val="visible"/>
                                      </p:to>
                                    </p:set>
                                    <p:anim calcmode="lin" valueType="num">
                                      <p:cBhvr additive="base">
                                        <p:cTn dur="1000"/>
                                        <p:tgtEl>
                                          <p:spTgt spid="149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2" st="2"/>
                                            </p:txEl>
                                          </p:spTgt>
                                        </p:tgtEl>
                                        <p:attrNameLst>
                                          <p:attrName>style.visibility</p:attrName>
                                        </p:attrNameLst>
                                      </p:cBhvr>
                                      <p:to>
                                        <p:strVal val="visible"/>
                                      </p:to>
                                    </p:set>
                                    <p:anim calcmode="lin" valueType="num">
                                      <p:cBhvr additive="base">
                                        <p:cTn dur="1000"/>
                                        <p:tgtEl>
                                          <p:spTgt spid="149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3" st="3"/>
                                            </p:txEl>
                                          </p:spTgt>
                                        </p:tgtEl>
                                        <p:attrNameLst>
                                          <p:attrName>style.visibility</p:attrName>
                                        </p:attrNameLst>
                                      </p:cBhvr>
                                      <p:to>
                                        <p:strVal val="visible"/>
                                      </p:to>
                                    </p:set>
                                    <p:anim calcmode="lin" valueType="num">
                                      <p:cBhvr additive="base">
                                        <p:cTn dur="1000"/>
                                        <p:tgtEl>
                                          <p:spTgt spid="149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4" st="4"/>
                                            </p:txEl>
                                          </p:spTgt>
                                        </p:tgtEl>
                                        <p:attrNameLst>
                                          <p:attrName>style.visibility</p:attrName>
                                        </p:attrNameLst>
                                      </p:cBhvr>
                                      <p:to>
                                        <p:strVal val="visible"/>
                                      </p:to>
                                    </p:set>
                                    <p:anim calcmode="lin" valueType="num">
                                      <p:cBhvr additive="base">
                                        <p:cTn dur="1000"/>
                                        <p:tgtEl>
                                          <p:spTgt spid="149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5" st="5"/>
                                            </p:txEl>
                                          </p:spTgt>
                                        </p:tgtEl>
                                        <p:attrNameLst>
                                          <p:attrName>style.visibility</p:attrName>
                                        </p:attrNameLst>
                                      </p:cBhvr>
                                      <p:to>
                                        <p:strVal val="visible"/>
                                      </p:to>
                                    </p:set>
                                    <p:anim calcmode="lin" valueType="num">
                                      <p:cBhvr additive="base">
                                        <p:cTn dur="1000"/>
                                        <p:tgtEl>
                                          <p:spTgt spid="149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94">
                                            <p:txEl>
                                              <p:pRg end="6" st="6"/>
                                            </p:txEl>
                                          </p:spTgt>
                                        </p:tgtEl>
                                        <p:attrNameLst>
                                          <p:attrName>style.visibility</p:attrName>
                                        </p:attrNameLst>
                                      </p:cBhvr>
                                      <p:to>
                                        <p:strVal val="visible"/>
                                      </p:to>
                                    </p:set>
                                    <p:anim calcmode="lin" valueType="num">
                                      <p:cBhvr additive="base">
                                        <p:cTn dur="1000"/>
                                        <p:tgtEl>
                                          <p:spTgt spid="149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70"/>
          <p:cNvSpPr txBox="1"/>
          <p:nvPr>
            <p:ph type="title"/>
          </p:nvPr>
        </p:nvSpPr>
        <p:spPr>
          <a:xfrm>
            <a:off x="148229" y="91413"/>
            <a:ext cx="4260219" cy="60530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06" name="Google Shape;1506;p70"/>
          <p:cNvSpPr txBox="1"/>
          <p:nvPr>
            <p:ph idx="2"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PhongModel_main</a:t>
            </a:r>
            <a:r>
              <a:rPr lang="en"/>
              <a:t>:</a:t>
            </a:r>
            <a:endParaRPr/>
          </a:p>
        </p:txBody>
      </p:sp>
      <p:sp>
        <p:nvSpPr>
          <p:cNvPr id="1507" name="Google Shape;1507;p70"/>
          <p:cNvSpPr txBox="1"/>
          <p:nvPr/>
        </p:nvSpPr>
        <p:spPr>
          <a:xfrm>
            <a:off x="200722" y="1754506"/>
            <a:ext cx="4314056" cy="3270126"/>
          </a:xfrm>
          <a:prstGeom prst="rect">
            <a:avLst/>
          </a:prstGeom>
          <a:blipFill rotWithShape="1">
            <a:blip r:embed="rId3">
              <a:alphaModFix/>
            </a:blip>
            <a:stretch>
              <a:fillRect b="-1305" l="-1411" r="-1694" t="-37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descr="logo2013.png" id="1508" name="Google Shape;1508;p70"/>
          <p:cNvPicPr preferRelativeResize="0"/>
          <p:nvPr/>
        </p:nvPicPr>
        <p:blipFill rotWithShape="1">
          <a:blip r:embed="rId4">
            <a:alphaModFix amt="29818"/>
          </a:blip>
          <a:srcRect b="0" l="0" r="0" t="0"/>
          <a:stretch/>
        </p:blipFill>
        <p:spPr>
          <a:xfrm>
            <a:off x="7420314" y="31053"/>
            <a:ext cx="1491417" cy="507082"/>
          </a:xfrm>
          <a:prstGeom prst="rect">
            <a:avLst/>
          </a:prstGeom>
          <a:noFill/>
          <a:ln>
            <a:noFill/>
          </a:ln>
        </p:spPr>
      </p:pic>
      <p:pic>
        <p:nvPicPr>
          <p:cNvPr id="1509" name="Google Shape;1509;p70"/>
          <p:cNvPicPr preferRelativeResize="0"/>
          <p:nvPr/>
        </p:nvPicPr>
        <p:blipFill rotWithShape="1">
          <a:blip r:embed="rId5">
            <a:alphaModFix/>
          </a:blip>
          <a:srcRect b="0" l="0" r="0" t="0"/>
          <a:stretch/>
        </p:blipFill>
        <p:spPr>
          <a:xfrm>
            <a:off x="5198899" y="21846"/>
            <a:ext cx="3543607" cy="5090601"/>
          </a:xfrm>
          <a:prstGeom prst="rect">
            <a:avLst/>
          </a:prstGeom>
          <a:noFill/>
          <a:ln>
            <a:noFill/>
          </a:ln>
        </p:spPr>
      </p:pic>
      <p:sp>
        <p:nvSpPr>
          <p:cNvPr id="1510" name="Google Shape;1510;p70"/>
          <p:cNvSpPr/>
          <p:nvPr/>
        </p:nvSpPr>
        <p:spPr>
          <a:xfrm>
            <a:off x="5029674" y="460917"/>
            <a:ext cx="237224" cy="639336"/>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1" name="Google Shape;1511;p70"/>
          <p:cNvSpPr/>
          <p:nvPr/>
        </p:nvSpPr>
        <p:spPr>
          <a:xfrm>
            <a:off x="5027281" y="1654097"/>
            <a:ext cx="237224" cy="639336"/>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2" name="Google Shape;1512;p70"/>
          <p:cNvSpPr/>
          <p:nvPr/>
        </p:nvSpPr>
        <p:spPr>
          <a:xfrm>
            <a:off x="4994478" y="2770994"/>
            <a:ext cx="237224" cy="639336"/>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3" name="Google Shape;1513;p70"/>
          <p:cNvSpPr/>
          <p:nvPr/>
        </p:nvSpPr>
        <p:spPr>
          <a:xfrm>
            <a:off x="5027281" y="4097945"/>
            <a:ext cx="237224" cy="639336"/>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07">
                                            <p:txEl>
                                              <p:pRg end="0" st="0"/>
                                            </p:txEl>
                                          </p:spTgt>
                                        </p:tgtEl>
                                        <p:attrNameLst>
                                          <p:attrName>style.visibility</p:attrName>
                                        </p:attrNameLst>
                                      </p:cBhvr>
                                      <p:to>
                                        <p:strVal val="visible"/>
                                      </p:to>
                                    </p:set>
                                    <p:anim calcmode="lin" valueType="num">
                                      <p:cBhvr additive="base">
                                        <p:cTn dur="1000"/>
                                        <p:tgtEl>
                                          <p:spTgt spid="15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71"/>
          <p:cNvSpPr txBox="1"/>
          <p:nvPr>
            <p:ph type="title"/>
          </p:nvPr>
        </p:nvSpPr>
        <p:spPr>
          <a:xfrm>
            <a:off x="112973" y="27068"/>
            <a:ext cx="4750873"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19" name="Google Shape;1519;p71"/>
          <p:cNvSpPr txBox="1"/>
          <p:nvPr>
            <p:ph idx="2"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PhongModel_function</a:t>
            </a:r>
            <a:r>
              <a:rPr lang="en"/>
              <a:t>:</a:t>
            </a:r>
            <a:endParaRPr/>
          </a:p>
        </p:txBody>
      </p:sp>
      <p:sp>
        <p:nvSpPr>
          <p:cNvPr id="1520" name="Google Shape;1520;p71"/>
          <p:cNvSpPr txBox="1"/>
          <p:nvPr/>
        </p:nvSpPr>
        <p:spPr>
          <a:xfrm>
            <a:off x="476250" y="2086964"/>
            <a:ext cx="4024320" cy="1626151"/>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None/>
            </a:pPr>
            <a:r>
              <a:rPr b="1" i="1" lang="en" sz="938" u="none" cap="none" strike="noStrike">
                <a:solidFill>
                  <a:schemeClr val="dk1"/>
                </a:solidFill>
                <a:latin typeface="Arial"/>
                <a:ea typeface="Arial"/>
                <a:cs typeface="Arial"/>
                <a:sym typeface="Arial"/>
              </a:rPr>
              <a:t>[x_Sfera, y_Sfera, z_Sfera]=sphere(180): il seguente comando consente la creazione di una griglia di punti che rappresentano una sfera di tipo tridimensionale. La funzione sphere() genera, automaticamente, una sfera di raggio unitario con risoluzione, in questo caso, pari a 180. </a:t>
            </a:r>
            <a:br>
              <a:rPr b="1" i="1" lang="en" sz="938" u="none" cap="none" strike="noStrike">
                <a:solidFill>
                  <a:schemeClr val="dk1"/>
                </a:solidFill>
                <a:latin typeface="Arial"/>
                <a:ea typeface="Arial"/>
                <a:cs typeface="Arial"/>
                <a:sym typeface="Arial"/>
              </a:rPr>
            </a:br>
            <a:r>
              <a:rPr b="1" i="1" lang="en" sz="938" u="none" cap="none" strike="noStrike">
                <a:solidFill>
                  <a:schemeClr val="dk1"/>
                </a:solidFill>
                <a:latin typeface="Arial"/>
                <a:ea typeface="Arial"/>
                <a:cs typeface="Arial"/>
                <a:sym typeface="Arial"/>
              </a:rPr>
              <a:t>Il valore della risoluzione, è doveroso specificarlo, indica il numero di punti che verrà utilizzato per la rappresentazione della figura. Minore sarà la risoluzione passata in input e più la sfera creata risulterà poligonale. Nella Figura sottostante è proposto un confronto tra una coppia di sfere generata con una risoluzione pari a 10 ed una coppia generata con una risoluzione pari a 180.</a:t>
            </a:r>
            <a:endParaRPr/>
          </a:p>
        </p:txBody>
      </p:sp>
      <p:pic>
        <p:nvPicPr>
          <p:cNvPr descr="Immagine" id="1521" name="Google Shape;1521;p71"/>
          <p:cNvPicPr preferRelativeResize="0"/>
          <p:nvPr/>
        </p:nvPicPr>
        <p:blipFill rotWithShape="1">
          <a:blip r:embed="rId3">
            <a:alphaModFix/>
          </a:blip>
          <a:srcRect b="0" l="0" r="0" t="0"/>
          <a:stretch/>
        </p:blipFill>
        <p:spPr>
          <a:xfrm>
            <a:off x="1274948" y="3921715"/>
            <a:ext cx="2426924" cy="1009547"/>
          </a:xfrm>
          <a:prstGeom prst="rect">
            <a:avLst/>
          </a:prstGeom>
          <a:noFill/>
          <a:ln>
            <a:noFill/>
          </a:ln>
        </p:spPr>
      </p:pic>
      <p:pic>
        <p:nvPicPr>
          <p:cNvPr descr="logo2013.png" id="1522" name="Google Shape;1522;p71"/>
          <p:cNvPicPr preferRelativeResize="0"/>
          <p:nvPr/>
        </p:nvPicPr>
        <p:blipFill rotWithShape="1">
          <a:blip r:embed="rId4">
            <a:alphaModFix amt="29818"/>
          </a:blip>
          <a:srcRect b="0" l="0" r="0" t="0"/>
          <a:stretch/>
        </p:blipFill>
        <p:spPr>
          <a:xfrm>
            <a:off x="7420314" y="31053"/>
            <a:ext cx="1491417" cy="507082"/>
          </a:xfrm>
          <a:prstGeom prst="rect">
            <a:avLst/>
          </a:prstGeom>
          <a:noFill/>
          <a:ln>
            <a:noFill/>
          </a:ln>
        </p:spPr>
      </p:pic>
      <p:pic>
        <p:nvPicPr>
          <p:cNvPr id="1523" name="Google Shape;1523;p71"/>
          <p:cNvPicPr preferRelativeResize="0"/>
          <p:nvPr/>
        </p:nvPicPr>
        <p:blipFill rotWithShape="1">
          <a:blip r:embed="rId5">
            <a:alphaModFix/>
          </a:blip>
          <a:srcRect b="0" l="0" r="0" t="0"/>
          <a:stretch/>
        </p:blipFill>
        <p:spPr>
          <a:xfrm>
            <a:off x="4916137" y="267418"/>
            <a:ext cx="3825572" cy="4663844"/>
          </a:xfrm>
          <a:prstGeom prst="rect">
            <a:avLst/>
          </a:prstGeom>
          <a:noFill/>
          <a:ln>
            <a:noFill/>
          </a:ln>
        </p:spPr>
      </p:pic>
      <p:cxnSp>
        <p:nvCxnSpPr>
          <p:cNvPr id="1524" name="Google Shape;1524;p71"/>
          <p:cNvCxnSpPr/>
          <p:nvPr/>
        </p:nvCxnSpPr>
        <p:spPr>
          <a:xfrm rot="10800000">
            <a:off x="6958362" y="2638309"/>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1"/>
                                        </p:tgtEl>
                                        <p:attrNameLst>
                                          <p:attrName>style.visibility</p:attrName>
                                        </p:attrNameLst>
                                      </p:cBhvr>
                                      <p:to>
                                        <p:strVal val="visible"/>
                                      </p:to>
                                    </p:set>
                                    <p:anim calcmode="lin" valueType="num">
                                      <p:cBhvr additive="base">
                                        <p:cTn dur="500"/>
                                        <p:tgtEl>
                                          <p:spTgt spid="15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72"/>
          <p:cNvSpPr txBox="1"/>
          <p:nvPr>
            <p:ph type="title"/>
          </p:nvPr>
        </p:nvSpPr>
        <p:spPr>
          <a:xfrm>
            <a:off x="82350" y="216611"/>
            <a:ext cx="4609624"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30" name="Google Shape;1530;p72"/>
          <p:cNvSpPr txBox="1"/>
          <p:nvPr>
            <p:ph idx="2" type="body"/>
          </p:nvPr>
        </p:nvSpPr>
        <p:spPr>
          <a:xfrm>
            <a:off x="372061" y="1601763"/>
            <a:ext cx="8191500" cy="316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PhongModel_function</a:t>
            </a:r>
            <a:r>
              <a:rPr lang="en"/>
              <a:t>:</a:t>
            </a:r>
            <a:endParaRPr/>
          </a:p>
        </p:txBody>
      </p:sp>
      <p:sp>
        <p:nvSpPr>
          <p:cNvPr id="1531" name="Google Shape;1531;p72"/>
          <p:cNvSpPr txBox="1"/>
          <p:nvPr/>
        </p:nvSpPr>
        <p:spPr>
          <a:xfrm>
            <a:off x="178383" y="1991238"/>
            <a:ext cx="4289400" cy="2809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None/>
            </a:pPr>
            <a:r>
              <a:rPr b="1" i="1" lang="en" sz="1200" u="none" cap="none" strike="noStrike">
                <a:solidFill>
                  <a:schemeClr val="dk1"/>
                </a:solidFill>
                <a:latin typeface="Arial"/>
                <a:ea typeface="Arial"/>
                <a:cs typeface="Arial"/>
                <a:sym typeface="Arial"/>
              </a:rPr>
              <a:t>handle_SferaX=surf(x,y,z): suddetta funzione, nella sua generalità, consente di disegnare una superficie sferica tridimensionale a partire dai punti ottenuti dalla funzione sphere(). Particolarizziamo suddetta riga di codice per entrambe le sfere disegnate:</a:t>
            </a:r>
            <a:endParaRPr/>
          </a:p>
          <a:p>
            <a:pPr indent="-109139" lvl="0" marL="109139" marR="0" rtl="0" algn="l">
              <a:lnSpc>
                <a:spcPct val="100000"/>
              </a:lnSpc>
              <a:spcBef>
                <a:spcPts val="0"/>
              </a:spcBef>
              <a:spcAft>
                <a:spcPts val="0"/>
              </a:spcAft>
              <a:buClr>
                <a:srgbClr val="FFFFFF"/>
              </a:buClr>
              <a:buSzPts val="1200"/>
              <a:buFont typeface="Arial"/>
              <a:buChar char="•"/>
            </a:pPr>
            <a:r>
              <a:rPr b="1" i="1" lang="en" sz="1200" u="none" cap="none" strike="noStrike">
                <a:solidFill>
                  <a:schemeClr val="dk1"/>
                </a:solidFill>
                <a:latin typeface="Arial"/>
                <a:ea typeface="Arial"/>
                <a:cs typeface="Arial"/>
                <a:sym typeface="Arial"/>
              </a:rPr>
              <a:t>Sfera1: per la prima sfera la funzione surf prevede in ingresso i seguenti parametri (x_Sfera, y_Sfera, z_Sfera) ovvero le coordinate x, y e z ottenute dalla funzione sphere();</a:t>
            </a:r>
            <a:endParaRPr/>
          </a:p>
          <a:p>
            <a:pPr indent="-109139" lvl="0" marL="109139" marR="0" rtl="0" algn="l">
              <a:lnSpc>
                <a:spcPct val="100000"/>
              </a:lnSpc>
              <a:spcBef>
                <a:spcPts val="0"/>
              </a:spcBef>
              <a:spcAft>
                <a:spcPts val="0"/>
              </a:spcAft>
              <a:buClr>
                <a:srgbClr val="FFFFFF"/>
              </a:buClr>
              <a:buSzPts val="1200"/>
              <a:buFont typeface="Arial"/>
              <a:buChar char="•"/>
            </a:pPr>
            <a:r>
              <a:rPr b="1" i="1" lang="en" sz="1200" u="none" cap="none" strike="noStrike">
                <a:solidFill>
                  <a:schemeClr val="dk1"/>
                </a:solidFill>
                <a:latin typeface="Arial"/>
                <a:ea typeface="Arial"/>
                <a:cs typeface="Arial"/>
                <a:sym typeface="Arial"/>
              </a:rPr>
              <a:t>Sfera2: la seconda sfera, invece, è stata volutamente disegnata leggermente spostata rispetto alla prima; per tal motivo, dunque, alla funzione surf vengono passati i seguenti parametri (x_Sfera-2, y_Sfera+2, z_Sfera) per cui essa risulterà essere traslata di -2 lungo l’orizzontale e +2 lungo la verticale</a:t>
            </a:r>
            <a:endParaRPr b="0" i="0" sz="1200" u="none" cap="none" strike="noStrike">
              <a:solidFill>
                <a:schemeClr val="dk1"/>
              </a:solidFill>
              <a:latin typeface="Arial"/>
              <a:ea typeface="Arial"/>
              <a:cs typeface="Arial"/>
              <a:sym typeface="Arial"/>
            </a:endParaRPr>
          </a:p>
        </p:txBody>
      </p:sp>
      <p:pic>
        <p:nvPicPr>
          <p:cNvPr descr="logo2013.png" id="1532" name="Google Shape;1532;p72"/>
          <p:cNvPicPr preferRelativeResize="0"/>
          <p:nvPr/>
        </p:nvPicPr>
        <p:blipFill rotWithShape="1">
          <a:blip r:embed="rId3">
            <a:alphaModFix amt="29818"/>
          </a:blip>
          <a:srcRect b="0" l="0" r="0" t="0"/>
          <a:stretch/>
        </p:blipFill>
        <p:spPr>
          <a:xfrm>
            <a:off x="7420314" y="31053"/>
            <a:ext cx="1491417" cy="507082"/>
          </a:xfrm>
          <a:prstGeom prst="rect">
            <a:avLst/>
          </a:prstGeom>
          <a:noFill/>
          <a:ln>
            <a:noFill/>
          </a:ln>
        </p:spPr>
      </p:pic>
      <p:pic>
        <p:nvPicPr>
          <p:cNvPr id="1533" name="Google Shape;1533;p72"/>
          <p:cNvPicPr preferRelativeResize="0"/>
          <p:nvPr/>
        </p:nvPicPr>
        <p:blipFill rotWithShape="1">
          <a:blip r:embed="rId4">
            <a:alphaModFix/>
          </a:blip>
          <a:srcRect b="0" l="0" r="0" t="0"/>
          <a:stretch/>
        </p:blipFill>
        <p:spPr>
          <a:xfrm>
            <a:off x="4916137" y="267418"/>
            <a:ext cx="3825572" cy="4663844"/>
          </a:xfrm>
          <a:prstGeom prst="rect">
            <a:avLst/>
          </a:prstGeom>
          <a:noFill/>
          <a:ln>
            <a:noFill/>
          </a:ln>
        </p:spPr>
      </p:pic>
      <p:cxnSp>
        <p:nvCxnSpPr>
          <p:cNvPr id="1534" name="Google Shape;1534;p72"/>
          <p:cNvCxnSpPr/>
          <p:nvPr/>
        </p:nvCxnSpPr>
        <p:spPr>
          <a:xfrm rot="10800000">
            <a:off x="7218557" y="3188436"/>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1535" name="Google Shape;1535;p72"/>
          <p:cNvCxnSpPr/>
          <p:nvPr/>
        </p:nvCxnSpPr>
        <p:spPr>
          <a:xfrm rot="10800000">
            <a:off x="7420314" y="3757148"/>
            <a:ext cx="765717"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1">
                                            <p:txEl>
                                              <p:pRg end="0" st="0"/>
                                            </p:txEl>
                                          </p:spTgt>
                                        </p:tgtEl>
                                        <p:attrNameLst>
                                          <p:attrName>style.visibility</p:attrName>
                                        </p:attrNameLst>
                                      </p:cBhvr>
                                      <p:to>
                                        <p:strVal val="visible"/>
                                      </p:to>
                                    </p:set>
                                    <p:anim calcmode="lin" valueType="num">
                                      <p:cBhvr additive="base">
                                        <p:cTn dur="1000"/>
                                        <p:tgtEl>
                                          <p:spTgt spid="15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1">
                                            <p:txEl>
                                              <p:pRg end="1" st="1"/>
                                            </p:txEl>
                                          </p:spTgt>
                                        </p:tgtEl>
                                        <p:attrNameLst>
                                          <p:attrName>style.visibility</p:attrName>
                                        </p:attrNameLst>
                                      </p:cBhvr>
                                      <p:to>
                                        <p:strVal val="visible"/>
                                      </p:to>
                                    </p:set>
                                    <p:anim calcmode="lin" valueType="num">
                                      <p:cBhvr additive="base">
                                        <p:cTn dur="1000"/>
                                        <p:tgtEl>
                                          <p:spTgt spid="15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1">
                                            <p:txEl>
                                              <p:pRg end="2" st="2"/>
                                            </p:txEl>
                                          </p:spTgt>
                                        </p:tgtEl>
                                        <p:attrNameLst>
                                          <p:attrName>style.visibility</p:attrName>
                                        </p:attrNameLst>
                                      </p:cBhvr>
                                      <p:to>
                                        <p:strVal val="visible"/>
                                      </p:to>
                                    </p:set>
                                    <p:anim calcmode="lin" valueType="num">
                                      <p:cBhvr additive="base">
                                        <p:cTn dur="1000"/>
                                        <p:tgtEl>
                                          <p:spTgt spid="15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28"/>
          <p:cNvSpPr txBox="1"/>
          <p:nvPr>
            <p:ph type="title"/>
          </p:nvPr>
        </p:nvSpPr>
        <p:spPr>
          <a:xfrm>
            <a:off x="713225" y="137160"/>
            <a:ext cx="7717500" cy="64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Cos’è </a:t>
            </a:r>
            <a:r>
              <a:rPr lang="en">
                <a:solidFill>
                  <a:schemeClr val="dk1"/>
                </a:solidFill>
              </a:rPr>
              <a:t>la image analysis?</a:t>
            </a:r>
            <a:endParaRPr>
              <a:solidFill>
                <a:schemeClr val="dk1"/>
              </a:solidFill>
            </a:endParaRPr>
          </a:p>
        </p:txBody>
      </p:sp>
      <p:sp>
        <p:nvSpPr>
          <p:cNvPr id="834" name="Google Shape;834;p28"/>
          <p:cNvSpPr txBox="1"/>
          <p:nvPr>
            <p:ph idx="1" type="body"/>
          </p:nvPr>
        </p:nvSpPr>
        <p:spPr>
          <a:xfrm>
            <a:off x="713225" y="738950"/>
            <a:ext cx="4770600" cy="38892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400"/>
              <a:buNone/>
            </a:pPr>
            <a:r>
              <a:rPr lang="en" sz="1600"/>
              <a:t>La image analysis si occupa di elaborare e interpretare le informazioni contenute in un'immagine, attraverso algoritmi e tecniche di elaborazione delle immagini, vengono estratte </a:t>
            </a:r>
            <a:r>
              <a:rPr b="1" lang="en" sz="1600"/>
              <a:t>caratteristiche </a:t>
            </a:r>
            <a:r>
              <a:rPr lang="en" sz="1600"/>
              <a:t>visive e strutturali dalle immagini, che possono essere utilizzate per scopi di riconoscimento, classificazione, localizzazione o misurazione di oggetti o caratteristiche presenti nell'immagine stessa. </a:t>
            </a:r>
            <a:endParaRPr sz="1600"/>
          </a:p>
          <a:p>
            <a:pPr indent="0" lvl="0" marL="0" rtl="0" algn="l">
              <a:lnSpc>
                <a:spcPct val="100000"/>
              </a:lnSpc>
              <a:spcBef>
                <a:spcPts val="1000"/>
              </a:spcBef>
              <a:spcAft>
                <a:spcPts val="0"/>
              </a:spcAft>
              <a:buSzPts val="1400"/>
              <a:buNone/>
            </a:pPr>
            <a:r>
              <a:rPr lang="en" sz="1600"/>
              <a:t>Questo processo di analisi delle immagini può essere utilizzato in diversi settori, come la medicina, l'automazione industriale, la videosorveglianza e molti altri.</a:t>
            </a:r>
            <a:endParaRPr sz="1600"/>
          </a:p>
          <a:p>
            <a:pPr indent="0" lvl="0" marL="0" rtl="0" algn="l">
              <a:lnSpc>
                <a:spcPct val="100000"/>
              </a:lnSpc>
              <a:spcBef>
                <a:spcPts val="1000"/>
              </a:spcBef>
              <a:spcAft>
                <a:spcPts val="1000"/>
              </a:spcAft>
              <a:buSzPts val="1400"/>
              <a:buNone/>
            </a:pPr>
            <a:r>
              <a:rPr lang="en" sz="1600" u="sng"/>
              <a:t>Non va confusa con la computer graphics ! </a:t>
            </a:r>
            <a:endParaRPr sz="1600" u="sng"/>
          </a:p>
        </p:txBody>
      </p:sp>
      <p:grpSp>
        <p:nvGrpSpPr>
          <p:cNvPr id="835" name="Google Shape;835;p28"/>
          <p:cNvGrpSpPr/>
          <p:nvPr/>
        </p:nvGrpSpPr>
        <p:grpSpPr>
          <a:xfrm>
            <a:off x="5483698" y="1653359"/>
            <a:ext cx="2568639" cy="2582800"/>
            <a:chOff x="505100" y="-787775"/>
            <a:chExt cx="2331100" cy="2343951"/>
          </a:xfrm>
        </p:grpSpPr>
        <p:sp>
          <p:nvSpPr>
            <p:cNvPr id="836" name="Google Shape;836;p28"/>
            <p:cNvSpPr/>
            <p:nvPr/>
          </p:nvSpPr>
          <p:spPr>
            <a:xfrm>
              <a:off x="505100" y="-787775"/>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8"/>
            <p:cNvSpPr/>
            <p:nvPr/>
          </p:nvSpPr>
          <p:spPr>
            <a:xfrm>
              <a:off x="505100" y="-5273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8"/>
            <p:cNvSpPr/>
            <p:nvPr/>
          </p:nvSpPr>
          <p:spPr>
            <a:xfrm>
              <a:off x="505100" y="-2669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8"/>
            <p:cNvSpPr/>
            <p:nvPr/>
          </p:nvSpPr>
          <p:spPr>
            <a:xfrm>
              <a:off x="505100" y="-64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8"/>
            <p:cNvSpPr/>
            <p:nvPr/>
          </p:nvSpPr>
          <p:spPr>
            <a:xfrm>
              <a:off x="505100" y="25397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8"/>
            <p:cNvSpPr/>
            <p:nvPr/>
          </p:nvSpPr>
          <p:spPr>
            <a:xfrm>
              <a:off x="505100" y="5144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8"/>
            <p:cNvSpPr/>
            <p:nvPr/>
          </p:nvSpPr>
          <p:spPr>
            <a:xfrm>
              <a:off x="505100" y="774800"/>
              <a:ext cx="2331068" cy="25"/>
            </a:xfrm>
            <a:custGeom>
              <a:rect b="b" l="l" r="r" t="t"/>
              <a:pathLst>
                <a:path extrusionOk="0" fill="none" h="1" w="103603">
                  <a:moveTo>
                    <a:pt x="0" y="1"/>
                  </a:moveTo>
                  <a:lnTo>
                    <a:pt x="103603" y="1"/>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8"/>
            <p:cNvSpPr/>
            <p:nvPr/>
          </p:nvSpPr>
          <p:spPr>
            <a:xfrm>
              <a:off x="505100" y="1035250"/>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8"/>
            <p:cNvSpPr/>
            <p:nvPr/>
          </p:nvSpPr>
          <p:spPr>
            <a:xfrm>
              <a:off x="505100" y="12957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8"/>
            <p:cNvSpPr/>
            <p:nvPr/>
          </p:nvSpPr>
          <p:spPr>
            <a:xfrm>
              <a:off x="505100" y="1556125"/>
              <a:ext cx="2331068" cy="25"/>
            </a:xfrm>
            <a:custGeom>
              <a:rect b="b" l="l" r="r" t="t"/>
              <a:pathLst>
                <a:path extrusionOk="0" fill="none" h="1" w="103603">
                  <a:moveTo>
                    <a:pt x="0" y="0"/>
                  </a:moveTo>
                  <a:lnTo>
                    <a:pt x="103603" y="0"/>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8"/>
            <p:cNvSpPr/>
            <p:nvPr/>
          </p:nvSpPr>
          <p:spPr>
            <a:xfrm>
              <a:off x="2318200" y="-787775"/>
              <a:ext cx="0" cy="2343951"/>
            </a:xfrm>
            <a:custGeom>
              <a:rect b="b" l="l" r="r" t="t"/>
              <a:pathLst>
                <a:path extrusionOk="0" fill="none" h="108907" w="120000">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8"/>
            <p:cNvSpPr/>
            <p:nvPr/>
          </p:nvSpPr>
          <p:spPr>
            <a:xfrm>
              <a:off x="2577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8"/>
            <p:cNvSpPr/>
            <p:nvPr/>
          </p:nvSpPr>
          <p:spPr>
            <a:xfrm>
              <a:off x="283617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8"/>
            <p:cNvSpPr/>
            <p:nvPr/>
          </p:nvSpPr>
          <p:spPr>
            <a:xfrm>
              <a:off x="2059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8"/>
            <p:cNvSpPr/>
            <p:nvPr/>
          </p:nvSpPr>
          <p:spPr>
            <a:xfrm>
              <a:off x="1800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8"/>
            <p:cNvSpPr/>
            <p:nvPr/>
          </p:nvSpPr>
          <p:spPr>
            <a:xfrm>
              <a:off x="154117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8"/>
            <p:cNvSpPr/>
            <p:nvPr/>
          </p:nvSpPr>
          <p:spPr>
            <a:xfrm>
              <a:off x="128215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8"/>
            <p:cNvSpPr/>
            <p:nvPr/>
          </p:nvSpPr>
          <p:spPr>
            <a:xfrm>
              <a:off x="1023125"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8"/>
            <p:cNvSpPr/>
            <p:nvPr/>
          </p:nvSpPr>
          <p:spPr>
            <a:xfrm>
              <a:off x="764125" y="-787775"/>
              <a:ext cx="25" cy="2343951"/>
            </a:xfrm>
            <a:custGeom>
              <a:rect b="b" l="l" r="r" t="t"/>
              <a:pathLst>
                <a:path extrusionOk="0" fill="none" h="108907" w="1">
                  <a:moveTo>
                    <a:pt x="0" y="0"/>
                  </a:moveTo>
                  <a:lnTo>
                    <a:pt x="0"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8"/>
            <p:cNvSpPr/>
            <p:nvPr/>
          </p:nvSpPr>
          <p:spPr>
            <a:xfrm>
              <a:off x="505100" y="-787775"/>
              <a:ext cx="25" cy="2343951"/>
            </a:xfrm>
            <a:custGeom>
              <a:rect b="b" l="l" r="r" t="t"/>
              <a:pathLst>
                <a:path extrusionOk="0" fill="none" h="108907" w="1">
                  <a:moveTo>
                    <a:pt x="1" y="0"/>
                  </a:moveTo>
                  <a:lnTo>
                    <a:pt x="1" y="108906"/>
                  </a:lnTo>
                </a:path>
              </a:pathLst>
            </a:custGeom>
            <a:noFill/>
            <a:ln cap="flat" cmpd="sng" w="19050">
              <a:solidFill>
                <a:schemeClr val="lt2"/>
              </a:solidFill>
              <a:prstDash val="solid"/>
              <a:miter lim="141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6" name="Google Shape;856;p28"/>
          <p:cNvPicPr preferRelativeResize="0"/>
          <p:nvPr/>
        </p:nvPicPr>
        <p:blipFill rotWithShape="1">
          <a:blip r:embed="rId3">
            <a:alphaModFix/>
          </a:blip>
          <a:srcRect b="0" l="0" r="0" t="0"/>
          <a:stretch/>
        </p:blipFill>
        <p:spPr>
          <a:xfrm>
            <a:off x="7008663" y="1839025"/>
            <a:ext cx="1732388" cy="1901987"/>
          </a:xfrm>
          <a:prstGeom prst="rect">
            <a:avLst/>
          </a:prstGeom>
          <a:noFill/>
          <a:ln>
            <a:noFill/>
          </a:ln>
        </p:spPr>
      </p:pic>
      <p:pic>
        <p:nvPicPr>
          <p:cNvPr id="857" name="Google Shape;857;p28"/>
          <p:cNvPicPr preferRelativeResize="0"/>
          <p:nvPr/>
        </p:nvPicPr>
        <p:blipFill rotWithShape="1">
          <a:blip r:embed="rId4">
            <a:alphaModFix/>
          </a:blip>
          <a:srcRect b="0" l="0" r="0" t="0"/>
          <a:stretch/>
        </p:blipFill>
        <p:spPr>
          <a:xfrm rot="5400032">
            <a:off x="4954504" y="2432340"/>
            <a:ext cx="1812339" cy="17952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73"/>
          <p:cNvSpPr txBox="1"/>
          <p:nvPr>
            <p:ph type="title"/>
          </p:nvPr>
        </p:nvSpPr>
        <p:spPr>
          <a:xfrm>
            <a:off x="203888" y="211776"/>
            <a:ext cx="4202912" cy="65271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41" name="Google Shape;1541;p73"/>
          <p:cNvSpPr txBox="1"/>
          <p:nvPr>
            <p:ph idx="2" type="body"/>
          </p:nvPr>
        </p:nvSpPr>
        <p:spPr>
          <a:xfrm>
            <a:off x="372061" y="1601763"/>
            <a:ext cx="8191500" cy="316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PhongModel_function</a:t>
            </a:r>
            <a:r>
              <a:rPr lang="en"/>
              <a:t>:</a:t>
            </a:r>
            <a:endParaRPr/>
          </a:p>
        </p:txBody>
      </p:sp>
      <p:sp>
        <p:nvSpPr>
          <p:cNvPr id="1542" name="Google Shape;1542;p73"/>
          <p:cNvSpPr txBox="1"/>
          <p:nvPr/>
        </p:nvSpPr>
        <p:spPr>
          <a:xfrm>
            <a:off x="382480" y="2361093"/>
            <a:ext cx="4024320" cy="2275879"/>
          </a:xfrm>
          <a:prstGeom prst="rect">
            <a:avLst/>
          </a:prstGeom>
          <a:blipFill rotWithShape="1">
            <a:blip r:embed="rId3">
              <a:alphaModFix/>
            </a:blip>
            <a:stretch>
              <a:fillRect b="-265" l="-1512" r="-30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descr="logo2013.png" id="1543" name="Google Shape;1543;p73"/>
          <p:cNvPicPr preferRelativeResize="0"/>
          <p:nvPr/>
        </p:nvPicPr>
        <p:blipFill rotWithShape="1">
          <a:blip r:embed="rId4">
            <a:alphaModFix amt="29818"/>
          </a:blip>
          <a:srcRect b="0" l="0" r="0" t="0"/>
          <a:stretch/>
        </p:blipFill>
        <p:spPr>
          <a:xfrm>
            <a:off x="7420314" y="31053"/>
            <a:ext cx="1491417" cy="507082"/>
          </a:xfrm>
          <a:prstGeom prst="rect">
            <a:avLst/>
          </a:prstGeom>
          <a:noFill/>
          <a:ln>
            <a:noFill/>
          </a:ln>
        </p:spPr>
      </p:pic>
      <p:pic>
        <p:nvPicPr>
          <p:cNvPr id="1544" name="Google Shape;1544;p73"/>
          <p:cNvPicPr preferRelativeResize="0"/>
          <p:nvPr/>
        </p:nvPicPr>
        <p:blipFill rotWithShape="1">
          <a:blip r:embed="rId5">
            <a:alphaModFix/>
          </a:blip>
          <a:srcRect b="0" l="0" r="0" t="0"/>
          <a:stretch/>
        </p:blipFill>
        <p:spPr>
          <a:xfrm>
            <a:off x="4916137" y="267418"/>
            <a:ext cx="3825572" cy="4663844"/>
          </a:xfrm>
          <a:prstGeom prst="rect">
            <a:avLst/>
          </a:prstGeom>
          <a:noFill/>
          <a:ln>
            <a:noFill/>
          </a:ln>
        </p:spPr>
      </p:pic>
      <p:cxnSp>
        <p:nvCxnSpPr>
          <p:cNvPr id="1545" name="Google Shape;1545;p73"/>
          <p:cNvCxnSpPr/>
          <p:nvPr/>
        </p:nvCxnSpPr>
        <p:spPr>
          <a:xfrm>
            <a:off x="4220333" y="4697155"/>
            <a:ext cx="669686"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2">
                                            <p:txEl>
                                              <p:pRg end="0" st="0"/>
                                            </p:txEl>
                                          </p:spTgt>
                                        </p:tgtEl>
                                        <p:attrNameLst>
                                          <p:attrName>style.visibility</p:attrName>
                                        </p:attrNameLst>
                                      </p:cBhvr>
                                      <p:to>
                                        <p:strVal val="visible"/>
                                      </p:to>
                                    </p:set>
                                    <p:anim calcmode="lin" valueType="num">
                                      <p:cBhvr additive="base">
                                        <p:cTn dur="1000"/>
                                        <p:tgtEl>
                                          <p:spTgt spid="15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74"/>
          <p:cNvSpPr txBox="1"/>
          <p:nvPr>
            <p:ph type="title"/>
          </p:nvPr>
        </p:nvSpPr>
        <p:spPr>
          <a:xfrm>
            <a:off x="155664" y="237396"/>
            <a:ext cx="4282393" cy="50708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51" name="Google Shape;1551;p74"/>
          <p:cNvSpPr txBox="1"/>
          <p:nvPr>
            <p:ph idx="2" type="body"/>
          </p:nvPr>
        </p:nvSpPr>
        <p:spPr>
          <a:xfrm>
            <a:off x="372061" y="1601763"/>
            <a:ext cx="8191500" cy="316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PhongModel_function</a:t>
            </a:r>
            <a:r>
              <a:rPr i="1" lang="en"/>
              <a:t>:</a:t>
            </a:r>
            <a:endParaRPr/>
          </a:p>
        </p:txBody>
      </p:sp>
      <p:sp>
        <p:nvSpPr>
          <p:cNvPr id="1552" name="Google Shape;1552;p74"/>
          <p:cNvSpPr txBox="1"/>
          <p:nvPr/>
        </p:nvSpPr>
        <p:spPr>
          <a:xfrm>
            <a:off x="413737" y="2187063"/>
            <a:ext cx="4024320" cy="1991699"/>
          </a:xfrm>
          <a:prstGeom prst="rect">
            <a:avLst/>
          </a:prstGeom>
          <a:blipFill rotWithShape="1">
            <a:blip r:embed="rId3">
              <a:alphaModFix/>
            </a:blip>
            <a:stretch>
              <a:fillRect b="-2451" l="-1514" r="-1363" t="-6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descr="logo2013.png" id="1553" name="Google Shape;1553;p74"/>
          <p:cNvPicPr preferRelativeResize="0"/>
          <p:nvPr/>
        </p:nvPicPr>
        <p:blipFill rotWithShape="1">
          <a:blip r:embed="rId4">
            <a:alphaModFix amt="29818"/>
          </a:blip>
          <a:srcRect b="0" l="0" r="0" t="0"/>
          <a:stretch/>
        </p:blipFill>
        <p:spPr>
          <a:xfrm>
            <a:off x="7420314" y="31053"/>
            <a:ext cx="1491417" cy="507082"/>
          </a:xfrm>
          <a:prstGeom prst="rect">
            <a:avLst/>
          </a:prstGeom>
          <a:noFill/>
          <a:ln>
            <a:noFill/>
          </a:ln>
        </p:spPr>
      </p:pic>
      <p:pic>
        <p:nvPicPr>
          <p:cNvPr id="1554" name="Google Shape;1554;p74"/>
          <p:cNvPicPr preferRelativeResize="0"/>
          <p:nvPr/>
        </p:nvPicPr>
        <p:blipFill rotWithShape="1">
          <a:blip r:embed="rId5">
            <a:alphaModFix/>
          </a:blip>
          <a:srcRect b="0" l="0" r="0" t="0"/>
          <a:stretch/>
        </p:blipFill>
        <p:spPr>
          <a:xfrm>
            <a:off x="4916137" y="267418"/>
            <a:ext cx="3825572" cy="4663844"/>
          </a:xfrm>
          <a:prstGeom prst="rect">
            <a:avLst/>
          </a:prstGeom>
          <a:noFill/>
          <a:ln>
            <a:noFill/>
          </a:ln>
        </p:spPr>
      </p:pic>
      <p:cxnSp>
        <p:nvCxnSpPr>
          <p:cNvPr id="1555" name="Google Shape;1555;p74"/>
          <p:cNvCxnSpPr/>
          <p:nvPr/>
        </p:nvCxnSpPr>
        <p:spPr>
          <a:xfrm>
            <a:off x="4220333" y="4697155"/>
            <a:ext cx="669686"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5"/>
          <p:cNvSpPr txBox="1"/>
          <p:nvPr>
            <p:ph type="title"/>
          </p:nvPr>
        </p:nvSpPr>
        <p:spPr>
          <a:xfrm>
            <a:off x="215009" y="208769"/>
            <a:ext cx="4223048" cy="3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61" name="Google Shape;1561;p75"/>
          <p:cNvSpPr txBox="1"/>
          <p:nvPr>
            <p:ph idx="2" type="body"/>
          </p:nvPr>
        </p:nvSpPr>
        <p:spPr>
          <a:xfrm>
            <a:off x="372061" y="1601763"/>
            <a:ext cx="8191500" cy="316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PhongModel_function</a:t>
            </a:r>
            <a:r>
              <a:rPr lang="en"/>
              <a:t>:</a:t>
            </a:r>
            <a:endParaRPr/>
          </a:p>
        </p:txBody>
      </p:sp>
      <p:sp>
        <p:nvSpPr>
          <p:cNvPr id="1562" name="Google Shape;1562;p75"/>
          <p:cNvSpPr txBox="1"/>
          <p:nvPr/>
        </p:nvSpPr>
        <p:spPr>
          <a:xfrm>
            <a:off x="413737" y="2618110"/>
            <a:ext cx="4024320" cy="1129605"/>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None/>
            </a:pPr>
            <a:r>
              <a:rPr b="1" i="1" lang="en" sz="1013" u="none" cap="none" strike="noStrike">
                <a:solidFill>
                  <a:srgbClr val="111A1B"/>
                </a:solidFill>
                <a:latin typeface="Arial"/>
                <a:ea typeface="Arial"/>
                <a:cs typeface="Arial"/>
                <a:sym typeface="Arial"/>
              </a:rPr>
              <a:t>setSfera2: al fine di evitare ridondanze, riporteremo soltanto gli unici parametri con diversa configurazione rispetto alla prima sfera:</a:t>
            </a:r>
            <a:endParaRPr/>
          </a:p>
          <a:p>
            <a:pPr indent="-135334" lvl="0" marL="135334" marR="0" rtl="0" algn="l">
              <a:lnSpc>
                <a:spcPct val="100000"/>
              </a:lnSpc>
              <a:spcBef>
                <a:spcPts val="0"/>
              </a:spcBef>
              <a:spcAft>
                <a:spcPts val="0"/>
              </a:spcAft>
              <a:buClr>
                <a:srgbClr val="FFFFFF"/>
              </a:buClr>
              <a:buSzPts val="1013"/>
              <a:buFont typeface="Arial"/>
              <a:buChar char="•"/>
            </a:pPr>
            <a:r>
              <a:rPr b="1" i="1" lang="en" sz="1013" u="none" cap="none" strike="noStrike">
                <a:solidFill>
                  <a:srgbClr val="111A1B"/>
                </a:solidFill>
                <a:latin typeface="Arial"/>
                <a:ea typeface="Arial"/>
                <a:cs typeface="Arial"/>
                <a:sym typeface="Arial"/>
              </a:rPr>
              <a:t>(‘FaceColor’, r ): la seconda sfera, in questo modo, sarà colorata di rosso;</a:t>
            </a:r>
            <a:endParaRPr/>
          </a:p>
          <a:p>
            <a:pPr indent="-135334" lvl="0" marL="135334" marR="0" rtl="0" algn="l">
              <a:lnSpc>
                <a:spcPct val="100000"/>
              </a:lnSpc>
              <a:spcBef>
                <a:spcPts val="0"/>
              </a:spcBef>
              <a:spcAft>
                <a:spcPts val="0"/>
              </a:spcAft>
              <a:buClr>
                <a:srgbClr val="FFFFFF"/>
              </a:buClr>
              <a:buSzPts val="1013"/>
              <a:buFont typeface="Arial"/>
              <a:buChar char="•"/>
            </a:pPr>
            <a:r>
              <a:rPr b="1" i="1" lang="en" sz="1013" u="none" cap="none" strike="noStrike">
                <a:solidFill>
                  <a:srgbClr val="111A1B"/>
                </a:solidFill>
                <a:latin typeface="Arial"/>
                <a:ea typeface="Arial"/>
                <a:cs typeface="Arial"/>
                <a:sym typeface="Arial"/>
              </a:rPr>
              <a:t>(‘BackFaceLighting’, ‘unlit’): la seconda sfera, in questo caso, prevede un’illuminazione retrostante</a:t>
            </a:r>
            <a:endParaRPr b="0" i="0" sz="1013" u="none" cap="none" strike="noStrike">
              <a:solidFill>
                <a:srgbClr val="111A1B"/>
              </a:solidFill>
              <a:latin typeface="Arial"/>
              <a:ea typeface="Arial"/>
              <a:cs typeface="Arial"/>
              <a:sym typeface="Arial"/>
            </a:endParaRPr>
          </a:p>
        </p:txBody>
      </p:sp>
      <p:pic>
        <p:nvPicPr>
          <p:cNvPr descr="logo2013.png" id="1563" name="Google Shape;1563;p75"/>
          <p:cNvPicPr preferRelativeResize="0"/>
          <p:nvPr/>
        </p:nvPicPr>
        <p:blipFill rotWithShape="1">
          <a:blip r:embed="rId3">
            <a:alphaModFix amt="29818"/>
          </a:blip>
          <a:srcRect b="0" l="0" r="0" t="0"/>
          <a:stretch/>
        </p:blipFill>
        <p:spPr>
          <a:xfrm>
            <a:off x="7420314" y="31053"/>
            <a:ext cx="1491417" cy="507082"/>
          </a:xfrm>
          <a:prstGeom prst="rect">
            <a:avLst/>
          </a:prstGeom>
          <a:noFill/>
          <a:ln>
            <a:noFill/>
          </a:ln>
        </p:spPr>
      </p:pic>
      <p:pic>
        <p:nvPicPr>
          <p:cNvPr id="1564" name="Google Shape;1564;p75"/>
          <p:cNvPicPr preferRelativeResize="0"/>
          <p:nvPr/>
        </p:nvPicPr>
        <p:blipFill rotWithShape="1">
          <a:blip r:embed="rId4">
            <a:alphaModFix/>
          </a:blip>
          <a:srcRect b="0" l="0" r="0" t="0"/>
          <a:stretch/>
        </p:blipFill>
        <p:spPr>
          <a:xfrm>
            <a:off x="4916137" y="267418"/>
            <a:ext cx="3825572" cy="4663844"/>
          </a:xfrm>
          <a:prstGeom prst="rect">
            <a:avLst/>
          </a:prstGeom>
          <a:noFill/>
          <a:ln>
            <a:noFill/>
          </a:ln>
        </p:spPr>
      </p:pic>
      <p:cxnSp>
        <p:nvCxnSpPr>
          <p:cNvPr id="1565" name="Google Shape;1565;p75"/>
          <p:cNvCxnSpPr/>
          <p:nvPr/>
        </p:nvCxnSpPr>
        <p:spPr>
          <a:xfrm>
            <a:off x="4272372" y="4838404"/>
            <a:ext cx="669686" cy="0"/>
          </a:xfrm>
          <a:prstGeom prst="straightConnector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2">
                                            <p:txEl>
                                              <p:pRg end="0" st="0"/>
                                            </p:txEl>
                                          </p:spTgt>
                                        </p:tgtEl>
                                        <p:attrNameLst>
                                          <p:attrName>style.visibility</p:attrName>
                                        </p:attrNameLst>
                                      </p:cBhvr>
                                      <p:to>
                                        <p:strVal val="visible"/>
                                      </p:to>
                                    </p:set>
                                    <p:anim calcmode="lin" valueType="num">
                                      <p:cBhvr additive="base">
                                        <p:cTn dur="1000"/>
                                        <p:tgtEl>
                                          <p:spTgt spid="15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2">
                                            <p:txEl>
                                              <p:pRg end="1" st="1"/>
                                            </p:txEl>
                                          </p:spTgt>
                                        </p:tgtEl>
                                        <p:attrNameLst>
                                          <p:attrName>style.visibility</p:attrName>
                                        </p:attrNameLst>
                                      </p:cBhvr>
                                      <p:to>
                                        <p:strVal val="visible"/>
                                      </p:to>
                                    </p:set>
                                    <p:anim calcmode="lin" valueType="num">
                                      <p:cBhvr additive="base">
                                        <p:cTn dur="1000"/>
                                        <p:tgtEl>
                                          <p:spTgt spid="156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2">
                                            <p:txEl>
                                              <p:pRg end="2" st="2"/>
                                            </p:txEl>
                                          </p:spTgt>
                                        </p:tgtEl>
                                        <p:attrNameLst>
                                          <p:attrName>style.visibility</p:attrName>
                                        </p:attrNameLst>
                                      </p:cBhvr>
                                      <p:to>
                                        <p:strVal val="visible"/>
                                      </p:to>
                                    </p:set>
                                    <p:anim calcmode="lin" valueType="num">
                                      <p:cBhvr additive="base">
                                        <p:cTn dur="1000"/>
                                        <p:tgtEl>
                                          <p:spTgt spid="156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76"/>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71" name="Google Shape;1571;p76"/>
          <p:cNvSpPr txBox="1"/>
          <p:nvPr>
            <p:ph idx="1" type="body"/>
          </p:nvPr>
        </p:nvSpPr>
        <p:spPr>
          <a:xfrm>
            <a:off x="476250" y="800100"/>
            <a:ext cx="8191500" cy="38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64045"/>
              </a:buClr>
              <a:buSzPts val="2000"/>
              <a:buNone/>
            </a:pPr>
            <a:r>
              <a:rPr lang="en">
                <a:solidFill>
                  <a:srgbClr val="064045"/>
                </a:solidFill>
                <a:latin typeface="Calibri"/>
                <a:ea typeface="Calibri"/>
                <a:cs typeface="Calibri"/>
                <a:sym typeface="Calibri"/>
              </a:rPr>
              <a:t>Risultati della Simulazione</a:t>
            </a:r>
            <a:endParaRPr>
              <a:solidFill>
                <a:srgbClr val="064045"/>
              </a:solidFill>
              <a:latin typeface="Calibri"/>
              <a:ea typeface="Calibri"/>
              <a:cs typeface="Calibri"/>
              <a:sym typeface="Calibri"/>
            </a:endParaRPr>
          </a:p>
        </p:txBody>
      </p:sp>
      <p:sp>
        <p:nvSpPr>
          <p:cNvPr id="1572" name="Google Shape;1572;p76"/>
          <p:cNvSpPr txBox="1"/>
          <p:nvPr>
            <p:ph idx="2" type="body"/>
          </p:nvPr>
        </p:nvSpPr>
        <p:spPr>
          <a:xfrm>
            <a:off x="713225" y="1364575"/>
            <a:ext cx="7717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Vengono riportati, di seguito, i valori assegnati ai parametri a fini simulativi: </a:t>
            </a:r>
            <a:endParaRPr/>
          </a:p>
        </p:txBody>
      </p:sp>
      <p:pic>
        <p:nvPicPr>
          <p:cNvPr descr="Screenshot 2023-06-08 alle 14.20.52.png" id="1573" name="Google Shape;1573;p76"/>
          <p:cNvPicPr preferRelativeResize="0"/>
          <p:nvPr/>
        </p:nvPicPr>
        <p:blipFill rotWithShape="1">
          <a:blip r:embed="rId3">
            <a:alphaModFix/>
          </a:blip>
          <a:srcRect b="0" l="0" r="0" t="0"/>
          <a:stretch/>
        </p:blipFill>
        <p:spPr>
          <a:xfrm>
            <a:off x="2338393" y="1874805"/>
            <a:ext cx="4467216" cy="2606832"/>
          </a:xfrm>
          <a:prstGeom prst="rect">
            <a:avLst/>
          </a:prstGeom>
          <a:noFill/>
          <a:ln>
            <a:noFill/>
          </a:ln>
        </p:spPr>
      </p:pic>
      <p:pic>
        <p:nvPicPr>
          <p:cNvPr descr="logo2013.png" id="1574" name="Google Shape;1574;p76"/>
          <p:cNvPicPr preferRelativeResize="0"/>
          <p:nvPr/>
        </p:nvPicPr>
        <p:blipFill rotWithShape="1">
          <a:blip r:embed="rId4">
            <a:alphaModFix amt="29818"/>
          </a:blip>
          <a:srcRect b="0" l="0" r="0" t="0"/>
          <a:stretch/>
        </p:blipFill>
        <p:spPr>
          <a:xfrm>
            <a:off x="7420314" y="31053"/>
            <a:ext cx="1491417" cy="5070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72"/>
                                        </p:tgtEl>
                                        <p:attrNameLst>
                                          <p:attrName>style.visibility</p:attrName>
                                        </p:attrNameLst>
                                      </p:cBhvr>
                                      <p:to>
                                        <p:strVal val="visible"/>
                                      </p:to>
                                    </p:set>
                                    <p:anim calcmode="lin" valueType="num">
                                      <p:cBhvr additive="base">
                                        <p:cTn dur="500"/>
                                        <p:tgtEl>
                                          <p:spTgt spid="1572"/>
                                        </p:tgtEl>
                                        <p:attrNameLst>
                                          <p:attrName>ppt_w</p:attrName>
                                        </p:attrNameLst>
                                      </p:cBhvr>
                                      <p:tavLst>
                                        <p:tav fmla="" tm="0">
                                          <p:val>
                                            <p:strVal val="0"/>
                                          </p:val>
                                        </p:tav>
                                        <p:tav fmla="" tm="100000">
                                          <p:val>
                                            <p:strVal val="#ppt_w"/>
                                          </p:val>
                                        </p:tav>
                                      </p:tavLst>
                                    </p:anim>
                                    <p:anim calcmode="lin" valueType="num">
                                      <p:cBhvr additive="base">
                                        <p:cTn dur="500"/>
                                        <p:tgtEl>
                                          <p:spTgt spid="15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3"/>
                                        </p:tgtEl>
                                        <p:attrNameLst>
                                          <p:attrName>style.visibility</p:attrName>
                                        </p:attrNameLst>
                                      </p:cBhvr>
                                      <p:to>
                                        <p:strVal val="visible"/>
                                      </p:to>
                                    </p:set>
                                    <p:anim calcmode="lin" valueType="num">
                                      <p:cBhvr additive="base">
                                        <p:cTn dur="1000"/>
                                        <p:tgtEl>
                                          <p:spTgt spid="15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77"/>
          <p:cNvSpPr txBox="1"/>
          <p:nvPr>
            <p:ph type="title"/>
          </p:nvPr>
        </p:nvSpPr>
        <p:spPr>
          <a:xfrm>
            <a:off x="713225" y="36576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Implementazione in MatLab</a:t>
            </a:r>
            <a:endParaRPr/>
          </a:p>
        </p:txBody>
      </p:sp>
      <p:sp>
        <p:nvSpPr>
          <p:cNvPr id="1580" name="Google Shape;1580;p77"/>
          <p:cNvSpPr txBox="1"/>
          <p:nvPr>
            <p:ph idx="1" type="body"/>
          </p:nvPr>
        </p:nvSpPr>
        <p:spPr>
          <a:xfrm>
            <a:off x="476250" y="800100"/>
            <a:ext cx="8191500" cy="38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2A4144"/>
              </a:buClr>
              <a:buSzPts val="2000"/>
              <a:buNone/>
            </a:pPr>
            <a:r>
              <a:rPr b="1" lang="en">
                <a:solidFill>
                  <a:srgbClr val="2A4144"/>
                </a:solidFill>
                <a:latin typeface="Calibri"/>
                <a:ea typeface="Calibri"/>
                <a:cs typeface="Calibri"/>
                <a:sym typeface="Calibri"/>
              </a:rPr>
              <a:t>Risultati della Simulazione</a:t>
            </a:r>
            <a:endParaRPr b="1">
              <a:solidFill>
                <a:srgbClr val="2A4144"/>
              </a:solidFill>
              <a:latin typeface="Calibri"/>
              <a:ea typeface="Calibri"/>
              <a:cs typeface="Calibri"/>
              <a:sym typeface="Calibri"/>
            </a:endParaRPr>
          </a:p>
        </p:txBody>
      </p:sp>
      <p:pic>
        <p:nvPicPr>
          <p:cNvPr descr="Screenshot 2023-06-08 alle 14.20.52.png" id="1581" name="Google Shape;1581;p77"/>
          <p:cNvPicPr preferRelativeResize="0"/>
          <p:nvPr/>
        </p:nvPicPr>
        <p:blipFill rotWithShape="1">
          <a:blip r:embed="rId3">
            <a:alphaModFix/>
          </a:blip>
          <a:srcRect b="0" l="0" r="0" t="0"/>
          <a:stretch/>
        </p:blipFill>
        <p:spPr>
          <a:xfrm>
            <a:off x="5446279" y="2233101"/>
            <a:ext cx="3255302" cy="1899623"/>
          </a:xfrm>
          <a:prstGeom prst="rect">
            <a:avLst/>
          </a:prstGeom>
          <a:noFill/>
          <a:ln>
            <a:noFill/>
          </a:ln>
        </p:spPr>
      </p:pic>
      <p:pic>
        <p:nvPicPr>
          <p:cNvPr descr="Risultati.png" id="1582" name="Google Shape;1582;p77"/>
          <p:cNvPicPr preferRelativeResize="0"/>
          <p:nvPr/>
        </p:nvPicPr>
        <p:blipFill rotWithShape="1">
          <a:blip r:embed="rId4">
            <a:alphaModFix/>
          </a:blip>
          <a:srcRect b="0" l="0" r="0" t="0"/>
          <a:stretch/>
        </p:blipFill>
        <p:spPr>
          <a:xfrm>
            <a:off x="470734" y="1319628"/>
            <a:ext cx="4370333" cy="3726570"/>
          </a:xfrm>
          <a:prstGeom prst="rect">
            <a:avLst/>
          </a:prstGeom>
          <a:noFill/>
          <a:ln>
            <a:noFill/>
          </a:ln>
        </p:spPr>
      </p:pic>
      <p:pic>
        <p:nvPicPr>
          <p:cNvPr descr="logo2013.png" id="1583" name="Google Shape;1583;p77"/>
          <p:cNvPicPr preferRelativeResize="0"/>
          <p:nvPr/>
        </p:nvPicPr>
        <p:blipFill rotWithShape="1">
          <a:blip r:embed="rId5">
            <a:alphaModFix amt="29818"/>
          </a:blip>
          <a:srcRect b="0" l="0" r="0" t="0"/>
          <a:stretch/>
        </p:blipFill>
        <p:spPr>
          <a:xfrm>
            <a:off x="7420314" y="31053"/>
            <a:ext cx="1491417" cy="507082"/>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9"/>
          <p:cNvSpPr/>
          <p:nvPr/>
        </p:nvSpPr>
        <p:spPr>
          <a:xfrm flipH="1">
            <a:off x="5125466" y="2575594"/>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9"/>
          <p:cNvSpPr txBox="1"/>
          <p:nvPr>
            <p:ph idx="3" type="subTitle"/>
          </p:nvPr>
        </p:nvSpPr>
        <p:spPr>
          <a:xfrm>
            <a:off x="5748175" y="2679175"/>
            <a:ext cx="36210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a:t>Algoritmi</a:t>
            </a:r>
            <a:endParaRPr/>
          </a:p>
        </p:txBody>
      </p:sp>
      <p:sp>
        <p:nvSpPr>
          <p:cNvPr id="864" name="Google Shape;864;p29"/>
          <p:cNvSpPr txBox="1"/>
          <p:nvPr>
            <p:ph type="title"/>
          </p:nvPr>
        </p:nvSpPr>
        <p:spPr>
          <a:xfrm>
            <a:off x="713225" y="13716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Aspetti generali</a:t>
            </a:r>
            <a:endParaRPr/>
          </a:p>
          <a:p>
            <a:pPr indent="0" lvl="0" marL="0" rtl="0" algn="l">
              <a:lnSpc>
                <a:spcPct val="100000"/>
              </a:lnSpc>
              <a:spcBef>
                <a:spcPts val="0"/>
              </a:spcBef>
              <a:spcAft>
                <a:spcPts val="0"/>
              </a:spcAft>
              <a:buSzPts val="3500"/>
              <a:buNone/>
            </a:pPr>
            <a:r>
              <a:t/>
            </a:r>
            <a:endParaRPr/>
          </a:p>
        </p:txBody>
      </p:sp>
      <p:sp>
        <p:nvSpPr>
          <p:cNvPr id="865" name="Google Shape;865;p29"/>
          <p:cNvSpPr txBox="1"/>
          <p:nvPr>
            <p:ph idx="1" type="subTitle"/>
          </p:nvPr>
        </p:nvSpPr>
        <p:spPr>
          <a:xfrm>
            <a:off x="1404975" y="1227560"/>
            <a:ext cx="3621000" cy="36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a:t>Metodologie</a:t>
            </a:r>
            <a:endParaRPr/>
          </a:p>
        </p:txBody>
      </p:sp>
      <p:sp>
        <p:nvSpPr>
          <p:cNvPr id="866" name="Google Shape;866;p29"/>
          <p:cNvSpPr txBox="1"/>
          <p:nvPr>
            <p:ph idx="2" type="body"/>
          </p:nvPr>
        </p:nvSpPr>
        <p:spPr>
          <a:xfrm>
            <a:off x="1404975" y="1519350"/>
            <a:ext cx="3187200" cy="82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Sono di natura matematica e fisica, si utilizza l’algebra, la geometria e l’ottica;</a:t>
            </a:r>
            <a:endParaRPr/>
          </a:p>
          <a:p>
            <a:pPr indent="0" lvl="0" marL="0" rtl="0" algn="l">
              <a:lnSpc>
                <a:spcPct val="100000"/>
              </a:lnSpc>
              <a:spcBef>
                <a:spcPts val="0"/>
              </a:spcBef>
              <a:spcAft>
                <a:spcPts val="0"/>
              </a:spcAft>
              <a:buSzPts val="1400"/>
              <a:buNone/>
            </a:pPr>
            <a:r>
              <a:rPr lang="en"/>
              <a:t>Ad esempio: viene sfruttata la legge di </a:t>
            </a:r>
            <a:r>
              <a:rPr b="1" lang="en"/>
              <a:t>Lambert </a:t>
            </a:r>
            <a:r>
              <a:rPr lang="en"/>
              <a:t>per l’illuminazione locale.</a:t>
            </a:r>
            <a:endParaRPr/>
          </a:p>
        </p:txBody>
      </p:sp>
      <p:sp>
        <p:nvSpPr>
          <p:cNvPr id="867" name="Google Shape;867;p29"/>
          <p:cNvSpPr txBox="1"/>
          <p:nvPr>
            <p:ph idx="4" type="body"/>
          </p:nvPr>
        </p:nvSpPr>
        <p:spPr>
          <a:xfrm>
            <a:off x="5748174" y="2970975"/>
            <a:ext cx="3216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SzPts val="1400"/>
              <a:buChar char="●"/>
            </a:pPr>
            <a:r>
              <a:rPr lang="en"/>
              <a:t>Algoritmi di </a:t>
            </a:r>
            <a:r>
              <a:rPr b="1" lang="en"/>
              <a:t>Rendering</a:t>
            </a:r>
            <a:r>
              <a:rPr lang="en"/>
              <a:t>, per generare scene in 3D.</a:t>
            </a:r>
            <a:endParaRPr/>
          </a:p>
          <a:p>
            <a:pPr indent="-317500" lvl="0" marL="457200" rtl="0" algn="l">
              <a:lnSpc>
                <a:spcPct val="100000"/>
              </a:lnSpc>
              <a:spcBef>
                <a:spcPts val="0"/>
              </a:spcBef>
              <a:spcAft>
                <a:spcPts val="0"/>
              </a:spcAft>
              <a:buSzPts val="1400"/>
              <a:buChar char="●"/>
            </a:pPr>
            <a:r>
              <a:rPr lang="en"/>
              <a:t>Algoritmi di </a:t>
            </a:r>
            <a:r>
              <a:rPr b="1" lang="en"/>
              <a:t>simulazione</a:t>
            </a:r>
            <a:r>
              <a:rPr lang="en"/>
              <a:t>.</a:t>
            </a:r>
            <a:endParaRPr/>
          </a:p>
          <a:p>
            <a:pPr indent="-317500" lvl="0" marL="457200" rtl="0" algn="l">
              <a:lnSpc>
                <a:spcPct val="100000"/>
              </a:lnSpc>
              <a:spcBef>
                <a:spcPts val="0"/>
              </a:spcBef>
              <a:spcAft>
                <a:spcPts val="0"/>
              </a:spcAft>
              <a:buSzPts val="1400"/>
              <a:buChar char="●"/>
            </a:pPr>
            <a:r>
              <a:rPr lang="en"/>
              <a:t>Algoritmi di </a:t>
            </a:r>
            <a:r>
              <a:rPr b="1" lang="en"/>
              <a:t>illuminazione</a:t>
            </a:r>
            <a:r>
              <a:rPr lang="en"/>
              <a:t>: sono utilizzati per calcolare l'illuminazione e le ombre in una scena 3D</a:t>
            </a:r>
            <a:endParaRPr/>
          </a:p>
        </p:txBody>
      </p:sp>
      <p:sp>
        <p:nvSpPr>
          <p:cNvPr id="868" name="Google Shape;868;p29"/>
          <p:cNvSpPr/>
          <p:nvPr/>
        </p:nvSpPr>
        <p:spPr>
          <a:xfrm flipH="1">
            <a:off x="752367" y="1105874"/>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9"/>
          <p:cNvSpPr/>
          <p:nvPr/>
        </p:nvSpPr>
        <p:spPr>
          <a:xfrm>
            <a:off x="878309" y="1209642"/>
            <a:ext cx="292644" cy="336956"/>
          </a:xfrm>
          <a:custGeom>
            <a:rect b="b" l="l" r="r" t="t"/>
            <a:pathLst>
              <a:path extrusionOk="0" h="13201" w="11465">
                <a:moveTo>
                  <a:pt x="5338" y="1128"/>
                </a:moveTo>
                <a:lnTo>
                  <a:pt x="5338" y="3141"/>
                </a:lnTo>
                <a:lnTo>
                  <a:pt x="1900" y="3141"/>
                </a:lnTo>
                <a:cubicBezTo>
                  <a:pt x="1897" y="3133"/>
                  <a:pt x="1892" y="3126"/>
                  <a:pt x="1889" y="3118"/>
                </a:cubicBezTo>
                <a:cubicBezTo>
                  <a:pt x="3033" y="2460"/>
                  <a:pt x="4178" y="1798"/>
                  <a:pt x="5338" y="1128"/>
                </a:cubicBezTo>
                <a:close/>
                <a:moveTo>
                  <a:pt x="6129" y="1128"/>
                </a:moveTo>
                <a:lnTo>
                  <a:pt x="6129" y="1128"/>
                </a:lnTo>
                <a:cubicBezTo>
                  <a:pt x="7290" y="1798"/>
                  <a:pt x="8434" y="2456"/>
                  <a:pt x="9580" y="3118"/>
                </a:cubicBezTo>
                <a:cubicBezTo>
                  <a:pt x="9579" y="3126"/>
                  <a:pt x="9574" y="3133"/>
                  <a:pt x="9572" y="3141"/>
                </a:cubicBezTo>
                <a:lnTo>
                  <a:pt x="6132" y="3141"/>
                </a:lnTo>
                <a:cubicBezTo>
                  <a:pt x="6129" y="2472"/>
                  <a:pt x="6129" y="1814"/>
                  <a:pt x="6129" y="1128"/>
                </a:cubicBezTo>
                <a:close/>
                <a:moveTo>
                  <a:pt x="9601" y="3932"/>
                </a:moveTo>
                <a:cubicBezTo>
                  <a:pt x="8429" y="4610"/>
                  <a:pt x="7288" y="5270"/>
                  <a:pt x="6132" y="5937"/>
                </a:cubicBezTo>
                <a:lnTo>
                  <a:pt x="6132" y="3932"/>
                </a:lnTo>
                <a:close/>
                <a:moveTo>
                  <a:pt x="5339" y="3936"/>
                </a:moveTo>
                <a:lnTo>
                  <a:pt x="5339" y="5938"/>
                </a:lnTo>
                <a:cubicBezTo>
                  <a:pt x="4186" y="5271"/>
                  <a:pt x="3046" y="4613"/>
                  <a:pt x="1873" y="3936"/>
                </a:cubicBezTo>
                <a:close/>
                <a:moveTo>
                  <a:pt x="9968" y="4618"/>
                </a:moveTo>
                <a:cubicBezTo>
                  <a:pt x="9971" y="4626"/>
                  <a:pt x="9979" y="4632"/>
                  <a:pt x="9986" y="4638"/>
                </a:cubicBezTo>
                <a:cubicBezTo>
                  <a:pt x="9411" y="5634"/>
                  <a:pt x="8837" y="6626"/>
                  <a:pt x="8261" y="7624"/>
                </a:cubicBezTo>
                <a:cubicBezTo>
                  <a:pt x="7679" y="7288"/>
                  <a:pt x="7107" y="6959"/>
                  <a:pt x="6512" y="6614"/>
                </a:cubicBezTo>
                <a:cubicBezTo>
                  <a:pt x="7676" y="5941"/>
                  <a:pt x="8821" y="5279"/>
                  <a:pt x="9968" y="4618"/>
                </a:cubicBezTo>
                <a:close/>
                <a:moveTo>
                  <a:pt x="1495" y="4614"/>
                </a:moveTo>
                <a:cubicBezTo>
                  <a:pt x="2650" y="5279"/>
                  <a:pt x="3803" y="5946"/>
                  <a:pt x="4971" y="6622"/>
                </a:cubicBezTo>
                <a:cubicBezTo>
                  <a:pt x="4377" y="6962"/>
                  <a:pt x="3800" y="7294"/>
                  <a:pt x="3210" y="7632"/>
                </a:cubicBezTo>
                <a:cubicBezTo>
                  <a:pt x="2631" y="6629"/>
                  <a:pt x="2054" y="5630"/>
                  <a:pt x="1478" y="4633"/>
                </a:cubicBezTo>
                <a:cubicBezTo>
                  <a:pt x="1484" y="4629"/>
                  <a:pt x="1491" y="4622"/>
                  <a:pt x="1495" y="4614"/>
                </a:cubicBezTo>
                <a:close/>
                <a:moveTo>
                  <a:pt x="813" y="5032"/>
                </a:moveTo>
                <a:cubicBezTo>
                  <a:pt x="1387" y="6026"/>
                  <a:pt x="1958" y="7018"/>
                  <a:pt x="2537" y="8020"/>
                </a:cubicBezTo>
                <a:cubicBezTo>
                  <a:pt x="1955" y="8355"/>
                  <a:pt x="1380" y="8683"/>
                  <a:pt x="792" y="9020"/>
                </a:cubicBezTo>
                <a:lnTo>
                  <a:pt x="792" y="5043"/>
                </a:lnTo>
                <a:cubicBezTo>
                  <a:pt x="798" y="5039"/>
                  <a:pt x="805" y="5037"/>
                  <a:pt x="813" y="5032"/>
                </a:cubicBezTo>
                <a:close/>
                <a:moveTo>
                  <a:pt x="10655" y="5032"/>
                </a:moveTo>
                <a:cubicBezTo>
                  <a:pt x="10663" y="5037"/>
                  <a:pt x="10673" y="5039"/>
                  <a:pt x="10681" y="5043"/>
                </a:cubicBezTo>
                <a:lnTo>
                  <a:pt x="10681" y="9020"/>
                </a:lnTo>
                <a:cubicBezTo>
                  <a:pt x="10092" y="8682"/>
                  <a:pt x="9518" y="8350"/>
                  <a:pt x="8934" y="8013"/>
                </a:cubicBezTo>
                <a:cubicBezTo>
                  <a:pt x="9510" y="7015"/>
                  <a:pt x="10083" y="6024"/>
                  <a:pt x="10655" y="5032"/>
                </a:cubicBezTo>
                <a:close/>
                <a:moveTo>
                  <a:pt x="5338" y="7308"/>
                </a:moveTo>
                <a:lnTo>
                  <a:pt x="5338" y="11320"/>
                </a:lnTo>
                <a:cubicBezTo>
                  <a:pt x="4748" y="10299"/>
                  <a:pt x="4175" y="9307"/>
                  <a:pt x="3598" y="8307"/>
                </a:cubicBezTo>
                <a:cubicBezTo>
                  <a:pt x="4180" y="7972"/>
                  <a:pt x="4752" y="7645"/>
                  <a:pt x="5338" y="7308"/>
                </a:cubicBezTo>
                <a:close/>
                <a:moveTo>
                  <a:pt x="6127" y="7289"/>
                </a:moveTo>
                <a:cubicBezTo>
                  <a:pt x="6716" y="7629"/>
                  <a:pt x="7288" y="7959"/>
                  <a:pt x="7872" y="8297"/>
                </a:cubicBezTo>
                <a:cubicBezTo>
                  <a:pt x="7293" y="9299"/>
                  <a:pt x="6719" y="10293"/>
                  <a:pt x="6127" y="11320"/>
                </a:cubicBezTo>
                <a:lnTo>
                  <a:pt x="6127" y="7289"/>
                </a:lnTo>
                <a:close/>
                <a:moveTo>
                  <a:pt x="2923" y="8691"/>
                </a:moveTo>
                <a:cubicBezTo>
                  <a:pt x="3502" y="9693"/>
                  <a:pt x="4071" y="10682"/>
                  <a:pt x="4644" y="11671"/>
                </a:cubicBezTo>
                <a:cubicBezTo>
                  <a:pt x="4637" y="11679"/>
                  <a:pt x="4633" y="11683"/>
                  <a:pt x="4628" y="11690"/>
                </a:cubicBezTo>
                <a:cubicBezTo>
                  <a:pt x="3481" y="11028"/>
                  <a:pt x="2337" y="10368"/>
                  <a:pt x="1175" y="9696"/>
                </a:cubicBezTo>
                <a:cubicBezTo>
                  <a:pt x="1763" y="9358"/>
                  <a:pt x="2336" y="9028"/>
                  <a:pt x="2923" y="8691"/>
                </a:cubicBezTo>
                <a:close/>
                <a:moveTo>
                  <a:pt x="8545" y="8685"/>
                </a:moveTo>
                <a:cubicBezTo>
                  <a:pt x="9127" y="9023"/>
                  <a:pt x="9705" y="9353"/>
                  <a:pt x="10297" y="9696"/>
                </a:cubicBezTo>
                <a:cubicBezTo>
                  <a:pt x="9131" y="10368"/>
                  <a:pt x="7984" y="11033"/>
                  <a:pt x="6837" y="11695"/>
                </a:cubicBezTo>
                <a:lnTo>
                  <a:pt x="6819" y="11675"/>
                </a:lnTo>
                <a:cubicBezTo>
                  <a:pt x="7392" y="10685"/>
                  <a:pt x="7963" y="9693"/>
                  <a:pt x="8545" y="8685"/>
                </a:cubicBezTo>
                <a:close/>
                <a:moveTo>
                  <a:pt x="5706" y="0"/>
                </a:moveTo>
                <a:cubicBezTo>
                  <a:pt x="5639" y="45"/>
                  <a:pt x="5574" y="93"/>
                  <a:pt x="5505" y="132"/>
                </a:cubicBezTo>
                <a:cubicBezTo>
                  <a:pt x="3711" y="1169"/>
                  <a:pt x="1916" y="2206"/>
                  <a:pt x="120" y="3238"/>
                </a:cubicBezTo>
                <a:cubicBezTo>
                  <a:pt x="36" y="3286"/>
                  <a:pt x="1" y="3337"/>
                  <a:pt x="1" y="3437"/>
                </a:cubicBezTo>
                <a:cubicBezTo>
                  <a:pt x="4" y="5555"/>
                  <a:pt x="4" y="7672"/>
                  <a:pt x="1" y="9790"/>
                </a:cubicBezTo>
                <a:cubicBezTo>
                  <a:pt x="1" y="9884"/>
                  <a:pt x="28" y="9934"/>
                  <a:pt x="111" y="9982"/>
                </a:cubicBezTo>
                <a:cubicBezTo>
                  <a:pt x="1950" y="11041"/>
                  <a:pt x="3789" y="12103"/>
                  <a:pt x="5626" y="13167"/>
                </a:cubicBezTo>
                <a:cubicBezTo>
                  <a:pt x="5665" y="13189"/>
                  <a:pt x="5698" y="13201"/>
                  <a:pt x="5732" y="13201"/>
                </a:cubicBezTo>
                <a:cubicBezTo>
                  <a:pt x="5765" y="13201"/>
                  <a:pt x="5798" y="13190"/>
                  <a:pt x="5837" y="13167"/>
                </a:cubicBezTo>
                <a:cubicBezTo>
                  <a:pt x="7674" y="12103"/>
                  <a:pt x="9513" y="11042"/>
                  <a:pt x="11352" y="9982"/>
                </a:cubicBezTo>
                <a:cubicBezTo>
                  <a:pt x="11435" y="9934"/>
                  <a:pt x="11462" y="9881"/>
                  <a:pt x="11461" y="9790"/>
                </a:cubicBezTo>
                <a:cubicBezTo>
                  <a:pt x="11459" y="7672"/>
                  <a:pt x="11459" y="5555"/>
                  <a:pt x="11461" y="3437"/>
                </a:cubicBezTo>
                <a:cubicBezTo>
                  <a:pt x="11464" y="3338"/>
                  <a:pt x="11431" y="3289"/>
                  <a:pt x="11348" y="3238"/>
                </a:cubicBezTo>
                <a:cubicBezTo>
                  <a:pt x="9525" y="2190"/>
                  <a:pt x="7705" y="1139"/>
                  <a:pt x="5885" y="86"/>
                </a:cubicBezTo>
                <a:cubicBezTo>
                  <a:pt x="5840" y="61"/>
                  <a:pt x="5800" y="29"/>
                  <a:pt x="57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9"/>
          <p:cNvSpPr/>
          <p:nvPr/>
        </p:nvSpPr>
        <p:spPr>
          <a:xfrm>
            <a:off x="5229039" y="2679169"/>
            <a:ext cx="337364" cy="337364"/>
          </a:xfrm>
          <a:custGeom>
            <a:rect b="b" l="l" r="r" t="t"/>
            <a:pathLst>
              <a:path extrusionOk="0" h="13217" w="13217">
                <a:moveTo>
                  <a:pt x="7458" y="2666"/>
                </a:moveTo>
                <a:cubicBezTo>
                  <a:pt x="7359" y="2666"/>
                  <a:pt x="7259" y="2672"/>
                  <a:pt x="7157" y="2672"/>
                </a:cubicBezTo>
                <a:lnTo>
                  <a:pt x="7157" y="4404"/>
                </a:lnTo>
                <a:cubicBezTo>
                  <a:pt x="7238" y="4404"/>
                  <a:pt x="7315" y="4405"/>
                  <a:pt x="7389" y="4405"/>
                </a:cubicBezTo>
                <a:cubicBezTo>
                  <a:pt x="7427" y="4405"/>
                  <a:pt x="7463" y="4405"/>
                  <a:pt x="7500" y="4404"/>
                </a:cubicBezTo>
                <a:cubicBezTo>
                  <a:pt x="7792" y="4402"/>
                  <a:pt x="7991" y="4256"/>
                  <a:pt x="8097" y="3991"/>
                </a:cubicBezTo>
                <a:cubicBezTo>
                  <a:pt x="8224" y="3670"/>
                  <a:pt x="8216" y="3343"/>
                  <a:pt x="8079" y="3026"/>
                </a:cubicBezTo>
                <a:cubicBezTo>
                  <a:pt x="7993" y="2827"/>
                  <a:pt x="7843" y="2696"/>
                  <a:pt x="7621" y="2673"/>
                </a:cubicBezTo>
                <a:cubicBezTo>
                  <a:pt x="7567" y="2668"/>
                  <a:pt x="7513" y="2666"/>
                  <a:pt x="7458" y="2666"/>
                </a:cubicBezTo>
                <a:close/>
                <a:moveTo>
                  <a:pt x="6639" y="2134"/>
                </a:moveTo>
                <a:cubicBezTo>
                  <a:pt x="7023" y="2147"/>
                  <a:pt x="7408" y="2134"/>
                  <a:pt x="7786" y="2182"/>
                </a:cubicBezTo>
                <a:cubicBezTo>
                  <a:pt x="8122" y="2227"/>
                  <a:pt x="8369" y="2449"/>
                  <a:pt x="8519" y="2755"/>
                </a:cubicBezTo>
                <a:cubicBezTo>
                  <a:pt x="8759" y="3248"/>
                  <a:pt x="8768" y="3753"/>
                  <a:pt x="8539" y="4251"/>
                </a:cubicBezTo>
                <a:cubicBezTo>
                  <a:pt x="8350" y="4661"/>
                  <a:pt x="8023" y="4900"/>
                  <a:pt x="7561" y="4916"/>
                </a:cubicBezTo>
                <a:cubicBezTo>
                  <a:pt x="7446" y="4920"/>
                  <a:pt x="7331" y="4921"/>
                  <a:pt x="7216" y="4921"/>
                </a:cubicBezTo>
                <a:cubicBezTo>
                  <a:pt x="7025" y="4921"/>
                  <a:pt x="6833" y="4918"/>
                  <a:pt x="6637" y="4918"/>
                </a:cubicBezTo>
                <a:cubicBezTo>
                  <a:pt x="6637" y="3997"/>
                  <a:pt x="6637" y="3079"/>
                  <a:pt x="6639" y="2134"/>
                </a:cubicBezTo>
                <a:close/>
                <a:moveTo>
                  <a:pt x="5334" y="2147"/>
                </a:moveTo>
                <a:cubicBezTo>
                  <a:pt x="5594" y="2147"/>
                  <a:pt x="5845" y="2271"/>
                  <a:pt x="6002" y="2490"/>
                </a:cubicBezTo>
                <a:cubicBezTo>
                  <a:pt x="6227" y="2803"/>
                  <a:pt x="6208" y="3155"/>
                  <a:pt x="5945" y="3527"/>
                </a:cubicBezTo>
                <a:cubicBezTo>
                  <a:pt x="6215" y="4004"/>
                  <a:pt x="6218" y="4331"/>
                  <a:pt x="5963" y="4629"/>
                </a:cubicBezTo>
                <a:cubicBezTo>
                  <a:pt x="5801" y="4819"/>
                  <a:pt x="5572" y="4923"/>
                  <a:pt x="5336" y="4923"/>
                </a:cubicBezTo>
                <a:cubicBezTo>
                  <a:pt x="5245" y="4923"/>
                  <a:pt x="5154" y="4908"/>
                  <a:pt x="5065" y="4876"/>
                </a:cubicBezTo>
                <a:cubicBezTo>
                  <a:pt x="4741" y="4764"/>
                  <a:pt x="4522" y="4461"/>
                  <a:pt x="4516" y="4112"/>
                </a:cubicBezTo>
                <a:lnTo>
                  <a:pt x="5012" y="4112"/>
                </a:lnTo>
                <a:cubicBezTo>
                  <a:pt x="5091" y="4314"/>
                  <a:pt x="5189" y="4408"/>
                  <a:pt x="5325" y="4408"/>
                </a:cubicBezTo>
                <a:cubicBezTo>
                  <a:pt x="5344" y="4408"/>
                  <a:pt x="5363" y="4406"/>
                  <a:pt x="5384" y="4402"/>
                </a:cubicBezTo>
                <a:cubicBezTo>
                  <a:pt x="5527" y="4378"/>
                  <a:pt x="5631" y="4264"/>
                  <a:pt x="5642" y="4120"/>
                </a:cubicBezTo>
                <a:cubicBezTo>
                  <a:pt x="5656" y="3959"/>
                  <a:pt x="5554" y="3846"/>
                  <a:pt x="5337" y="3785"/>
                </a:cubicBezTo>
                <a:lnTo>
                  <a:pt x="5337" y="3289"/>
                </a:lnTo>
                <a:cubicBezTo>
                  <a:pt x="5514" y="3249"/>
                  <a:pt x="5642" y="3154"/>
                  <a:pt x="5639" y="2953"/>
                </a:cubicBezTo>
                <a:cubicBezTo>
                  <a:pt x="5636" y="2814"/>
                  <a:pt x="5532" y="2704"/>
                  <a:pt x="5395" y="2672"/>
                </a:cubicBezTo>
                <a:cubicBezTo>
                  <a:pt x="5370" y="2666"/>
                  <a:pt x="5347" y="2663"/>
                  <a:pt x="5325" y="2663"/>
                </a:cubicBezTo>
                <a:cubicBezTo>
                  <a:pt x="5213" y="2663"/>
                  <a:pt x="5120" y="2738"/>
                  <a:pt x="5017" y="2906"/>
                </a:cubicBezTo>
                <a:cubicBezTo>
                  <a:pt x="4860" y="2874"/>
                  <a:pt x="4701" y="2844"/>
                  <a:pt x="4543" y="2812"/>
                </a:cubicBezTo>
                <a:cubicBezTo>
                  <a:pt x="4559" y="2538"/>
                  <a:pt x="4809" y="2262"/>
                  <a:pt x="5112" y="2177"/>
                </a:cubicBezTo>
                <a:cubicBezTo>
                  <a:pt x="5186" y="2157"/>
                  <a:pt x="5260" y="2147"/>
                  <a:pt x="5334" y="2147"/>
                </a:cubicBezTo>
                <a:close/>
                <a:moveTo>
                  <a:pt x="3661" y="0"/>
                </a:moveTo>
                <a:cubicBezTo>
                  <a:pt x="3661" y="56"/>
                  <a:pt x="3663" y="112"/>
                  <a:pt x="3663" y="168"/>
                </a:cubicBezTo>
                <a:lnTo>
                  <a:pt x="3663" y="6907"/>
                </a:lnTo>
                <a:lnTo>
                  <a:pt x="3663" y="7068"/>
                </a:lnTo>
                <a:lnTo>
                  <a:pt x="9548" y="7068"/>
                </a:lnTo>
                <a:lnTo>
                  <a:pt x="9548" y="6919"/>
                </a:lnTo>
                <a:lnTo>
                  <a:pt x="9548" y="4364"/>
                </a:lnTo>
                <a:cubicBezTo>
                  <a:pt x="9548" y="2908"/>
                  <a:pt x="9550" y="1455"/>
                  <a:pt x="9550" y="0"/>
                </a:cubicBezTo>
                <a:close/>
                <a:moveTo>
                  <a:pt x="10363" y="1444"/>
                </a:moveTo>
                <a:cubicBezTo>
                  <a:pt x="10354" y="1444"/>
                  <a:pt x="10341" y="1453"/>
                  <a:pt x="10315" y="1458"/>
                </a:cubicBezTo>
                <a:lnTo>
                  <a:pt x="10315" y="7836"/>
                </a:lnTo>
                <a:lnTo>
                  <a:pt x="2881" y="7836"/>
                </a:lnTo>
                <a:lnTo>
                  <a:pt x="2881" y="1445"/>
                </a:lnTo>
                <a:lnTo>
                  <a:pt x="0" y="1445"/>
                </a:lnTo>
                <a:lnTo>
                  <a:pt x="0" y="8623"/>
                </a:lnTo>
                <a:lnTo>
                  <a:pt x="5377" y="8623"/>
                </a:lnTo>
                <a:cubicBezTo>
                  <a:pt x="7991" y="8624"/>
                  <a:pt x="10602" y="8624"/>
                  <a:pt x="13217" y="8624"/>
                </a:cubicBezTo>
                <a:lnTo>
                  <a:pt x="13217" y="1445"/>
                </a:lnTo>
                <a:cubicBezTo>
                  <a:pt x="12266" y="1445"/>
                  <a:pt x="11314" y="1444"/>
                  <a:pt x="10363" y="1444"/>
                </a:cubicBezTo>
                <a:close/>
                <a:moveTo>
                  <a:pt x="13178" y="9398"/>
                </a:moveTo>
                <a:cubicBezTo>
                  <a:pt x="8822" y="9400"/>
                  <a:pt x="4468" y="9400"/>
                  <a:pt x="112" y="9400"/>
                </a:cubicBezTo>
                <a:cubicBezTo>
                  <a:pt x="74" y="9400"/>
                  <a:pt x="37" y="9404"/>
                  <a:pt x="2" y="9408"/>
                </a:cubicBezTo>
                <a:lnTo>
                  <a:pt x="2" y="10660"/>
                </a:lnTo>
                <a:lnTo>
                  <a:pt x="13036" y="10660"/>
                </a:lnTo>
                <a:cubicBezTo>
                  <a:pt x="13097" y="10660"/>
                  <a:pt x="13156" y="10664"/>
                  <a:pt x="13217" y="10666"/>
                </a:cubicBezTo>
                <a:lnTo>
                  <a:pt x="13217" y="9400"/>
                </a:lnTo>
                <a:cubicBezTo>
                  <a:pt x="13204" y="9400"/>
                  <a:pt x="13191" y="9398"/>
                  <a:pt x="13178" y="9398"/>
                </a:cubicBezTo>
                <a:close/>
                <a:moveTo>
                  <a:pt x="5235" y="11446"/>
                </a:moveTo>
                <a:lnTo>
                  <a:pt x="5235" y="12454"/>
                </a:lnTo>
                <a:lnTo>
                  <a:pt x="1780" y="12454"/>
                </a:lnTo>
                <a:lnTo>
                  <a:pt x="1780" y="13216"/>
                </a:lnTo>
                <a:lnTo>
                  <a:pt x="11430" y="13216"/>
                </a:lnTo>
                <a:lnTo>
                  <a:pt x="11430" y="12444"/>
                </a:lnTo>
                <a:lnTo>
                  <a:pt x="7964" y="12444"/>
                </a:lnTo>
                <a:lnTo>
                  <a:pt x="7964" y="114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30"/>
          <p:cNvSpPr txBox="1"/>
          <p:nvPr>
            <p:ph type="title"/>
          </p:nvPr>
        </p:nvSpPr>
        <p:spPr>
          <a:xfrm>
            <a:off x="713225" y="137160"/>
            <a:ext cx="77175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Passi fondamentali </a:t>
            </a:r>
            <a:endParaRPr>
              <a:solidFill>
                <a:schemeClr val="dk1"/>
              </a:solidFill>
            </a:endParaRPr>
          </a:p>
        </p:txBody>
      </p:sp>
      <p:sp>
        <p:nvSpPr>
          <p:cNvPr id="876" name="Google Shape;876;p30"/>
          <p:cNvSpPr/>
          <p:nvPr/>
        </p:nvSpPr>
        <p:spPr>
          <a:xfrm flipH="1">
            <a:off x="1361074" y="1842299"/>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0"/>
          <p:cNvSpPr/>
          <p:nvPr/>
        </p:nvSpPr>
        <p:spPr>
          <a:xfrm flipH="1">
            <a:off x="3320184" y="1842299"/>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0"/>
          <p:cNvSpPr/>
          <p:nvPr/>
        </p:nvSpPr>
        <p:spPr>
          <a:xfrm flipH="1">
            <a:off x="5279295" y="1842299"/>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0"/>
          <p:cNvSpPr/>
          <p:nvPr/>
        </p:nvSpPr>
        <p:spPr>
          <a:xfrm flipH="1">
            <a:off x="7238406" y="1842299"/>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0"/>
          <p:cNvSpPr txBox="1"/>
          <p:nvPr>
            <p:ph idx="4294967295" type="subTitle"/>
          </p:nvPr>
        </p:nvSpPr>
        <p:spPr>
          <a:xfrm>
            <a:off x="6652506" y="1443613"/>
            <a:ext cx="17163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Clipping</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881" name="Google Shape;881;p30"/>
          <p:cNvSpPr txBox="1"/>
          <p:nvPr>
            <p:ph idx="4294967295" type="subTitle"/>
          </p:nvPr>
        </p:nvSpPr>
        <p:spPr>
          <a:xfrm>
            <a:off x="6652506" y="2386788"/>
            <a:ext cx="17163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Specificare le parti visibili </a:t>
            </a:r>
            <a:endParaRPr b="0" i="0" sz="1400" u="none" cap="none" strike="noStrike">
              <a:solidFill>
                <a:schemeClr val="dk1"/>
              </a:solidFill>
              <a:latin typeface="Arimo"/>
              <a:ea typeface="Arimo"/>
              <a:cs typeface="Arimo"/>
              <a:sym typeface="Arimo"/>
            </a:endParaRPr>
          </a:p>
        </p:txBody>
      </p:sp>
      <p:sp>
        <p:nvSpPr>
          <p:cNvPr id="882" name="Google Shape;882;p30"/>
          <p:cNvSpPr txBox="1"/>
          <p:nvPr>
            <p:ph idx="4294967295" type="subTitle"/>
          </p:nvPr>
        </p:nvSpPr>
        <p:spPr>
          <a:xfrm>
            <a:off x="4693402" y="1443613"/>
            <a:ext cx="17163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Viewing</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883" name="Google Shape;883;p30"/>
          <p:cNvSpPr txBox="1"/>
          <p:nvPr>
            <p:ph idx="4294967295" type="subTitle"/>
          </p:nvPr>
        </p:nvSpPr>
        <p:spPr>
          <a:xfrm>
            <a:off x="4693402" y="2386788"/>
            <a:ext cx="17163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Definire il punto di vista</a:t>
            </a:r>
            <a:endParaRPr b="0" i="0" sz="1400" u="none" cap="none" strike="noStrike">
              <a:solidFill>
                <a:schemeClr val="dk1"/>
              </a:solidFill>
              <a:latin typeface="Arimo"/>
              <a:ea typeface="Arimo"/>
              <a:cs typeface="Arimo"/>
              <a:sym typeface="Arimo"/>
            </a:endParaRPr>
          </a:p>
        </p:txBody>
      </p:sp>
      <p:sp>
        <p:nvSpPr>
          <p:cNvPr id="884" name="Google Shape;884;p30"/>
          <p:cNvSpPr txBox="1"/>
          <p:nvPr>
            <p:ph idx="4294967295" type="subTitle"/>
          </p:nvPr>
        </p:nvSpPr>
        <p:spPr>
          <a:xfrm>
            <a:off x="2734298" y="1443613"/>
            <a:ext cx="17163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Shading</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885" name="Google Shape;885;p30"/>
          <p:cNvSpPr txBox="1"/>
          <p:nvPr>
            <p:ph idx="4294967295" type="subTitle"/>
          </p:nvPr>
        </p:nvSpPr>
        <p:spPr>
          <a:xfrm>
            <a:off x="2669488" y="2386800"/>
            <a:ext cx="18459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Posizionare le luci e definire l’illuminazione</a:t>
            </a:r>
            <a:endParaRPr b="0" i="0" sz="1400" u="none" cap="none" strike="noStrike">
              <a:solidFill>
                <a:schemeClr val="dk1"/>
              </a:solidFill>
              <a:latin typeface="Arimo"/>
              <a:ea typeface="Arimo"/>
              <a:cs typeface="Arimo"/>
              <a:sym typeface="Arimo"/>
            </a:endParaRPr>
          </a:p>
        </p:txBody>
      </p:sp>
      <p:sp>
        <p:nvSpPr>
          <p:cNvPr id="886" name="Google Shape;886;p30"/>
          <p:cNvSpPr txBox="1"/>
          <p:nvPr>
            <p:ph idx="4294967295" type="subTitle"/>
          </p:nvPr>
        </p:nvSpPr>
        <p:spPr>
          <a:xfrm>
            <a:off x="775194" y="1443613"/>
            <a:ext cx="17163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Modeling</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887" name="Google Shape;887;p30"/>
          <p:cNvSpPr txBox="1"/>
          <p:nvPr>
            <p:ph idx="4294967295" type="subTitle"/>
          </p:nvPr>
        </p:nvSpPr>
        <p:spPr>
          <a:xfrm>
            <a:off x="750513" y="2386800"/>
            <a:ext cx="1845900" cy="8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Acquisire i dati e posizionare l’oggetto nella scena.</a:t>
            </a:r>
            <a:endParaRPr b="0" i="0" sz="1400" u="none" cap="none" strike="noStrike">
              <a:solidFill>
                <a:schemeClr val="dk1"/>
              </a:solidFill>
              <a:latin typeface="Arimo"/>
              <a:ea typeface="Arimo"/>
              <a:cs typeface="Arimo"/>
              <a:sym typeface="Arimo"/>
            </a:endParaRPr>
          </a:p>
        </p:txBody>
      </p:sp>
      <p:cxnSp>
        <p:nvCxnSpPr>
          <p:cNvPr id="888" name="Google Shape;888;p30"/>
          <p:cNvCxnSpPr>
            <a:stCxn id="876" idx="2"/>
            <a:endCxn id="877" idx="4"/>
          </p:cNvCxnSpPr>
          <p:nvPr/>
        </p:nvCxnSpPr>
        <p:spPr>
          <a:xfrm>
            <a:off x="1905574" y="2143211"/>
            <a:ext cx="1471800" cy="0"/>
          </a:xfrm>
          <a:prstGeom prst="straightConnector1">
            <a:avLst/>
          </a:prstGeom>
          <a:noFill/>
          <a:ln cap="flat" cmpd="sng" w="9525">
            <a:solidFill>
              <a:schemeClr val="lt1"/>
            </a:solidFill>
            <a:prstDash val="solid"/>
            <a:round/>
            <a:headEnd len="sm" w="sm" type="none"/>
            <a:tailEnd len="med" w="med" type="diamond"/>
          </a:ln>
        </p:spPr>
      </p:cxnSp>
      <p:cxnSp>
        <p:nvCxnSpPr>
          <p:cNvPr id="889" name="Google Shape;889;p30"/>
          <p:cNvCxnSpPr>
            <a:stCxn id="877" idx="2"/>
            <a:endCxn id="878" idx="4"/>
          </p:cNvCxnSpPr>
          <p:nvPr/>
        </p:nvCxnSpPr>
        <p:spPr>
          <a:xfrm>
            <a:off x="3864684" y="2143211"/>
            <a:ext cx="1471800" cy="0"/>
          </a:xfrm>
          <a:prstGeom prst="straightConnector1">
            <a:avLst/>
          </a:prstGeom>
          <a:noFill/>
          <a:ln cap="flat" cmpd="sng" w="9525">
            <a:solidFill>
              <a:schemeClr val="lt1"/>
            </a:solidFill>
            <a:prstDash val="solid"/>
            <a:round/>
            <a:headEnd len="sm" w="sm" type="none"/>
            <a:tailEnd len="med" w="med" type="diamond"/>
          </a:ln>
        </p:spPr>
      </p:cxnSp>
      <p:cxnSp>
        <p:nvCxnSpPr>
          <p:cNvPr id="890" name="Google Shape;890;p30"/>
          <p:cNvCxnSpPr>
            <a:stCxn id="878" idx="2"/>
            <a:endCxn id="879" idx="4"/>
          </p:cNvCxnSpPr>
          <p:nvPr/>
        </p:nvCxnSpPr>
        <p:spPr>
          <a:xfrm>
            <a:off x="5823795" y="2143211"/>
            <a:ext cx="1471800" cy="0"/>
          </a:xfrm>
          <a:prstGeom prst="straightConnector1">
            <a:avLst/>
          </a:prstGeom>
          <a:noFill/>
          <a:ln cap="flat" cmpd="sng" w="9525">
            <a:solidFill>
              <a:schemeClr val="lt1"/>
            </a:solidFill>
            <a:prstDash val="solid"/>
            <a:round/>
            <a:headEnd len="sm" w="sm" type="none"/>
            <a:tailEnd len="med" w="med" type="diamond"/>
          </a:ln>
        </p:spPr>
      </p:cxnSp>
      <p:sp>
        <p:nvSpPr>
          <p:cNvPr id="891" name="Google Shape;891;p30"/>
          <p:cNvSpPr/>
          <p:nvPr/>
        </p:nvSpPr>
        <p:spPr>
          <a:xfrm>
            <a:off x="1504781" y="1986280"/>
            <a:ext cx="337364" cy="313830"/>
          </a:xfrm>
          <a:custGeom>
            <a:rect b="b" l="l" r="r" t="t"/>
            <a:pathLst>
              <a:path extrusionOk="0" h="12295" w="13217">
                <a:moveTo>
                  <a:pt x="3963" y="937"/>
                </a:moveTo>
                <a:lnTo>
                  <a:pt x="3963" y="1704"/>
                </a:lnTo>
                <a:lnTo>
                  <a:pt x="3259" y="1704"/>
                </a:lnTo>
                <a:lnTo>
                  <a:pt x="3259" y="2412"/>
                </a:lnTo>
                <a:lnTo>
                  <a:pt x="2487" y="2412"/>
                </a:lnTo>
                <a:cubicBezTo>
                  <a:pt x="2486" y="1918"/>
                  <a:pt x="2486" y="1434"/>
                  <a:pt x="2486" y="937"/>
                </a:cubicBezTo>
                <a:close/>
                <a:moveTo>
                  <a:pt x="10740" y="938"/>
                </a:moveTo>
                <a:lnTo>
                  <a:pt x="10740" y="2412"/>
                </a:lnTo>
                <a:lnTo>
                  <a:pt x="9971" y="2412"/>
                </a:lnTo>
                <a:lnTo>
                  <a:pt x="9971" y="1712"/>
                </a:lnTo>
                <a:lnTo>
                  <a:pt x="9265" y="1712"/>
                </a:lnTo>
                <a:lnTo>
                  <a:pt x="9265" y="938"/>
                </a:lnTo>
                <a:close/>
                <a:moveTo>
                  <a:pt x="6626" y="1786"/>
                </a:moveTo>
                <a:cubicBezTo>
                  <a:pt x="6594" y="1786"/>
                  <a:pt x="6556" y="1799"/>
                  <a:pt x="6531" y="1814"/>
                </a:cubicBezTo>
                <a:cubicBezTo>
                  <a:pt x="6298" y="1943"/>
                  <a:pt x="6068" y="2079"/>
                  <a:pt x="5837" y="2213"/>
                </a:cubicBezTo>
                <a:cubicBezTo>
                  <a:pt x="5630" y="2332"/>
                  <a:pt x="5424" y="2453"/>
                  <a:pt x="5202" y="2581"/>
                </a:cubicBezTo>
                <a:cubicBezTo>
                  <a:pt x="5253" y="2613"/>
                  <a:pt x="5287" y="2637"/>
                  <a:pt x="5322" y="2656"/>
                </a:cubicBezTo>
                <a:cubicBezTo>
                  <a:pt x="5666" y="2855"/>
                  <a:pt x="6022" y="3042"/>
                  <a:pt x="6357" y="3261"/>
                </a:cubicBezTo>
                <a:cubicBezTo>
                  <a:pt x="6450" y="3322"/>
                  <a:pt x="6531" y="3351"/>
                  <a:pt x="6612" y="3351"/>
                </a:cubicBezTo>
                <a:cubicBezTo>
                  <a:pt x="6695" y="3351"/>
                  <a:pt x="6778" y="3320"/>
                  <a:pt x="6874" y="3259"/>
                </a:cubicBezTo>
                <a:cubicBezTo>
                  <a:pt x="7240" y="3023"/>
                  <a:pt x="7626" y="2816"/>
                  <a:pt x="8032" y="2583"/>
                </a:cubicBezTo>
                <a:cubicBezTo>
                  <a:pt x="7559" y="2310"/>
                  <a:pt x="7111" y="2048"/>
                  <a:pt x="6658" y="1793"/>
                </a:cubicBezTo>
                <a:cubicBezTo>
                  <a:pt x="6650" y="1788"/>
                  <a:pt x="6638" y="1786"/>
                  <a:pt x="6626" y="1786"/>
                </a:cubicBezTo>
                <a:close/>
                <a:moveTo>
                  <a:pt x="4806" y="3265"/>
                </a:moveTo>
                <a:cubicBezTo>
                  <a:pt x="4806" y="3793"/>
                  <a:pt x="4803" y="4305"/>
                  <a:pt x="4810" y="4817"/>
                </a:cubicBezTo>
                <a:cubicBezTo>
                  <a:pt x="4811" y="4860"/>
                  <a:pt x="4856" y="4916"/>
                  <a:pt x="4896" y="4940"/>
                </a:cubicBezTo>
                <a:cubicBezTo>
                  <a:pt x="5298" y="5179"/>
                  <a:pt x="5704" y="5412"/>
                  <a:pt x="6111" y="5645"/>
                </a:cubicBezTo>
                <a:cubicBezTo>
                  <a:pt x="6143" y="5663"/>
                  <a:pt x="6178" y="5679"/>
                  <a:pt x="6215" y="5698"/>
                </a:cubicBezTo>
                <a:cubicBezTo>
                  <a:pt x="6220" y="5675"/>
                  <a:pt x="6226" y="5663"/>
                  <a:pt x="6226" y="5651"/>
                </a:cubicBezTo>
                <a:cubicBezTo>
                  <a:pt x="6226" y="5152"/>
                  <a:pt x="6228" y="4653"/>
                  <a:pt x="6221" y="4154"/>
                </a:cubicBezTo>
                <a:cubicBezTo>
                  <a:pt x="6221" y="4108"/>
                  <a:pt x="6173" y="4048"/>
                  <a:pt x="6132" y="4023"/>
                </a:cubicBezTo>
                <a:cubicBezTo>
                  <a:pt x="5728" y="3784"/>
                  <a:pt x="5322" y="3549"/>
                  <a:pt x="4915" y="3316"/>
                </a:cubicBezTo>
                <a:cubicBezTo>
                  <a:pt x="4883" y="3299"/>
                  <a:pt x="4850" y="3284"/>
                  <a:pt x="4806" y="3265"/>
                </a:cubicBezTo>
                <a:close/>
                <a:moveTo>
                  <a:pt x="8421" y="3261"/>
                </a:moveTo>
                <a:cubicBezTo>
                  <a:pt x="8363" y="3291"/>
                  <a:pt x="8325" y="3308"/>
                  <a:pt x="8288" y="3331"/>
                </a:cubicBezTo>
                <a:cubicBezTo>
                  <a:pt x="7968" y="3516"/>
                  <a:pt x="7657" y="3722"/>
                  <a:pt x="7323" y="3879"/>
                </a:cubicBezTo>
                <a:cubicBezTo>
                  <a:pt x="7065" y="4002"/>
                  <a:pt x="6971" y="4162"/>
                  <a:pt x="6993" y="4450"/>
                </a:cubicBezTo>
                <a:cubicBezTo>
                  <a:pt x="7024" y="4862"/>
                  <a:pt x="7001" y="5277"/>
                  <a:pt x="7001" y="5714"/>
                </a:cubicBezTo>
                <a:cubicBezTo>
                  <a:pt x="7473" y="5439"/>
                  <a:pt x="7922" y="5184"/>
                  <a:pt x="8365" y="4921"/>
                </a:cubicBezTo>
                <a:cubicBezTo>
                  <a:pt x="8397" y="4902"/>
                  <a:pt x="8418" y="4838"/>
                  <a:pt x="8418" y="4793"/>
                </a:cubicBezTo>
                <a:cubicBezTo>
                  <a:pt x="8422" y="4342"/>
                  <a:pt x="8421" y="3891"/>
                  <a:pt x="8421" y="3438"/>
                </a:cubicBezTo>
                <a:lnTo>
                  <a:pt x="8421" y="3261"/>
                </a:lnTo>
                <a:close/>
                <a:moveTo>
                  <a:pt x="3248" y="5288"/>
                </a:moveTo>
                <a:lnTo>
                  <a:pt x="3248" y="5990"/>
                </a:lnTo>
                <a:lnTo>
                  <a:pt x="3963" y="5990"/>
                </a:lnTo>
                <a:lnTo>
                  <a:pt x="3963" y="6762"/>
                </a:lnTo>
                <a:lnTo>
                  <a:pt x="2487" y="6762"/>
                </a:lnTo>
                <a:lnTo>
                  <a:pt x="2487" y="5288"/>
                </a:lnTo>
                <a:close/>
                <a:moveTo>
                  <a:pt x="10735" y="5288"/>
                </a:moveTo>
                <a:lnTo>
                  <a:pt x="10735" y="6766"/>
                </a:lnTo>
                <a:lnTo>
                  <a:pt x="9261" y="6766"/>
                </a:lnTo>
                <a:lnTo>
                  <a:pt x="9261" y="5996"/>
                </a:lnTo>
                <a:lnTo>
                  <a:pt x="9970" y="5996"/>
                </a:lnTo>
                <a:lnTo>
                  <a:pt x="9970" y="5288"/>
                </a:lnTo>
                <a:close/>
                <a:moveTo>
                  <a:pt x="6613" y="894"/>
                </a:moveTo>
                <a:cubicBezTo>
                  <a:pt x="6642" y="894"/>
                  <a:pt x="6671" y="904"/>
                  <a:pt x="6706" y="924"/>
                </a:cubicBezTo>
                <a:cubicBezTo>
                  <a:pt x="7505" y="1388"/>
                  <a:pt x="8306" y="1851"/>
                  <a:pt x="9108" y="2310"/>
                </a:cubicBezTo>
                <a:cubicBezTo>
                  <a:pt x="9178" y="2350"/>
                  <a:pt x="9198" y="2396"/>
                  <a:pt x="9198" y="2473"/>
                </a:cubicBezTo>
                <a:cubicBezTo>
                  <a:pt x="9196" y="3395"/>
                  <a:pt x="9196" y="4315"/>
                  <a:pt x="9198" y="5237"/>
                </a:cubicBezTo>
                <a:cubicBezTo>
                  <a:pt x="9198" y="5312"/>
                  <a:pt x="9174" y="5356"/>
                  <a:pt x="9105" y="5396"/>
                </a:cubicBezTo>
                <a:cubicBezTo>
                  <a:pt x="8303" y="5857"/>
                  <a:pt x="7502" y="6317"/>
                  <a:pt x="6701" y="6782"/>
                </a:cubicBezTo>
                <a:cubicBezTo>
                  <a:pt x="6668" y="6801"/>
                  <a:pt x="6640" y="6811"/>
                  <a:pt x="6611" y="6811"/>
                </a:cubicBezTo>
                <a:cubicBezTo>
                  <a:pt x="6585" y="6811"/>
                  <a:pt x="6558" y="6802"/>
                  <a:pt x="6526" y="6784"/>
                </a:cubicBezTo>
                <a:cubicBezTo>
                  <a:pt x="5722" y="6317"/>
                  <a:pt x="4920" y="5852"/>
                  <a:pt x="4114" y="5390"/>
                </a:cubicBezTo>
                <a:cubicBezTo>
                  <a:pt x="4050" y="5352"/>
                  <a:pt x="4028" y="5310"/>
                  <a:pt x="4028" y="5238"/>
                </a:cubicBezTo>
                <a:cubicBezTo>
                  <a:pt x="4031" y="4774"/>
                  <a:pt x="4030" y="4310"/>
                  <a:pt x="4030" y="3844"/>
                </a:cubicBezTo>
                <a:cubicBezTo>
                  <a:pt x="4030" y="3385"/>
                  <a:pt x="4033" y="2924"/>
                  <a:pt x="4028" y="2463"/>
                </a:cubicBezTo>
                <a:cubicBezTo>
                  <a:pt x="4028" y="2390"/>
                  <a:pt x="4052" y="2348"/>
                  <a:pt x="4116" y="2312"/>
                </a:cubicBezTo>
                <a:cubicBezTo>
                  <a:pt x="4917" y="1851"/>
                  <a:pt x="5719" y="1391"/>
                  <a:pt x="6518" y="925"/>
                </a:cubicBezTo>
                <a:cubicBezTo>
                  <a:pt x="6553" y="905"/>
                  <a:pt x="6583" y="894"/>
                  <a:pt x="6613" y="894"/>
                </a:cubicBezTo>
                <a:close/>
                <a:moveTo>
                  <a:pt x="55" y="0"/>
                </a:moveTo>
                <a:cubicBezTo>
                  <a:pt x="37" y="0"/>
                  <a:pt x="21" y="2"/>
                  <a:pt x="2" y="2"/>
                </a:cubicBezTo>
                <a:lnTo>
                  <a:pt x="2" y="7701"/>
                </a:lnTo>
                <a:lnTo>
                  <a:pt x="13217" y="7701"/>
                </a:lnTo>
                <a:lnTo>
                  <a:pt x="13217" y="8"/>
                </a:lnTo>
                <a:cubicBezTo>
                  <a:pt x="13182" y="7"/>
                  <a:pt x="13144" y="0"/>
                  <a:pt x="13108" y="0"/>
                </a:cubicBezTo>
                <a:close/>
                <a:moveTo>
                  <a:pt x="1" y="8475"/>
                </a:moveTo>
                <a:lnTo>
                  <a:pt x="1" y="9741"/>
                </a:lnTo>
                <a:cubicBezTo>
                  <a:pt x="53" y="9738"/>
                  <a:pt x="104" y="9736"/>
                  <a:pt x="155" y="9736"/>
                </a:cubicBezTo>
                <a:lnTo>
                  <a:pt x="13217" y="9736"/>
                </a:lnTo>
                <a:lnTo>
                  <a:pt x="13217" y="8475"/>
                </a:lnTo>
                <a:close/>
                <a:moveTo>
                  <a:pt x="7976" y="10519"/>
                </a:moveTo>
                <a:cubicBezTo>
                  <a:pt x="7060" y="10519"/>
                  <a:pt x="6159" y="10519"/>
                  <a:pt x="5245" y="10521"/>
                </a:cubicBezTo>
                <a:lnTo>
                  <a:pt x="5245" y="11529"/>
                </a:lnTo>
                <a:lnTo>
                  <a:pt x="1792" y="11529"/>
                </a:lnTo>
                <a:lnTo>
                  <a:pt x="1792" y="12295"/>
                </a:lnTo>
                <a:lnTo>
                  <a:pt x="11437" y="12295"/>
                </a:lnTo>
                <a:lnTo>
                  <a:pt x="11437" y="11523"/>
                </a:lnTo>
                <a:lnTo>
                  <a:pt x="7976" y="11523"/>
                </a:lnTo>
                <a:lnTo>
                  <a:pt x="7976" y="1051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0"/>
          <p:cNvSpPr/>
          <p:nvPr/>
        </p:nvSpPr>
        <p:spPr>
          <a:xfrm>
            <a:off x="5411354" y="1974411"/>
            <a:ext cx="337568" cy="337568"/>
          </a:xfrm>
          <a:custGeom>
            <a:rect b="b" l="l" r="r" t="t"/>
            <a:pathLst>
              <a:path extrusionOk="0" h="13225" w="13225">
                <a:moveTo>
                  <a:pt x="10" y="0"/>
                </a:moveTo>
                <a:lnTo>
                  <a:pt x="10" y="4126"/>
                </a:lnTo>
                <a:lnTo>
                  <a:pt x="1554" y="4126"/>
                </a:lnTo>
                <a:lnTo>
                  <a:pt x="1554" y="1557"/>
                </a:lnTo>
                <a:lnTo>
                  <a:pt x="11676" y="1557"/>
                </a:lnTo>
                <a:lnTo>
                  <a:pt x="11676" y="4133"/>
                </a:lnTo>
                <a:lnTo>
                  <a:pt x="13224" y="4133"/>
                </a:lnTo>
                <a:lnTo>
                  <a:pt x="13224" y="0"/>
                </a:lnTo>
                <a:close/>
                <a:moveTo>
                  <a:pt x="3" y="4914"/>
                </a:moveTo>
                <a:lnTo>
                  <a:pt x="3" y="6707"/>
                </a:lnTo>
                <a:lnTo>
                  <a:pt x="2196" y="6707"/>
                </a:lnTo>
                <a:lnTo>
                  <a:pt x="2196" y="6198"/>
                </a:lnTo>
                <a:lnTo>
                  <a:pt x="5291" y="6198"/>
                </a:lnTo>
                <a:lnTo>
                  <a:pt x="5291" y="5420"/>
                </a:lnTo>
                <a:lnTo>
                  <a:pt x="2188" y="5420"/>
                </a:lnTo>
                <a:lnTo>
                  <a:pt x="2188" y="4914"/>
                </a:lnTo>
                <a:close/>
                <a:moveTo>
                  <a:pt x="11022" y="4908"/>
                </a:moveTo>
                <a:lnTo>
                  <a:pt x="11022" y="5433"/>
                </a:lnTo>
                <a:lnTo>
                  <a:pt x="9996" y="5433"/>
                </a:lnTo>
                <a:lnTo>
                  <a:pt x="9996" y="6200"/>
                </a:lnTo>
                <a:lnTo>
                  <a:pt x="11031" y="6200"/>
                </a:lnTo>
                <a:lnTo>
                  <a:pt x="11031" y="6717"/>
                </a:lnTo>
                <a:lnTo>
                  <a:pt x="13224" y="6717"/>
                </a:lnTo>
                <a:lnTo>
                  <a:pt x="13224" y="4908"/>
                </a:lnTo>
                <a:close/>
                <a:moveTo>
                  <a:pt x="8254" y="11733"/>
                </a:moveTo>
                <a:lnTo>
                  <a:pt x="8254" y="12441"/>
                </a:lnTo>
                <a:lnTo>
                  <a:pt x="7004" y="12441"/>
                </a:lnTo>
                <a:lnTo>
                  <a:pt x="7004" y="11733"/>
                </a:lnTo>
                <a:close/>
                <a:moveTo>
                  <a:pt x="6219" y="11734"/>
                </a:moveTo>
                <a:lnTo>
                  <a:pt x="6219" y="12443"/>
                </a:lnTo>
                <a:lnTo>
                  <a:pt x="4969" y="12443"/>
                </a:lnTo>
                <a:lnTo>
                  <a:pt x="4969" y="11734"/>
                </a:lnTo>
                <a:close/>
                <a:moveTo>
                  <a:pt x="5872" y="3100"/>
                </a:moveTo>
                <a:cubicBezTo>
                  <a:pt x="4721" y="3100"/>
                  <a:pt x="3571" y="3101"/>
                  <a:pt x="2420" y="3101"/>
                </a:cubicBezTo>
                <a:cubicBezTo>
                  <a:pt x="2393" y="3101"/>
                  <a:pt x="2362" y="3106"/>
                  <a:pt x="2332" y="3107"/>
                </a:cubicBezTo>
                <a:lnTo>
                  <a:pt x="2332" y="3876"/>
                </a:lnTo>
                <a:lnTo>
                  <a:pt x="7519" y="3876"/>
                </a:lnTo>
                <a:cubicBezTo>
                  <a:pt x="7546" y="3876"/>
                  <a:pt x="7574" y="3875"/>
                  <a:pt x="7600" y="3875"/>
                </a:cubicBezTo>
                <a:cubicBezTo>
                  <a:pt x="7620" y="3875"/>
                  <a:pt x="7640" y="3875"/>
                  <a:pt x="7659" y="3877"/>
                </a:cubicBezTo>
                <a:cubicBezTo>
                  <a:pt x="7835" y="3893"/>
                  <a:pt x="7991" y="4000"/>
                  <a:pt x="8007" y="4169"/>
                </a:cubicBezTo>
                <a:cubicBezTo>
                  <a:pt x="8029" y="4412"/>
                  <a:pt x="8013" y="4654"/>
                  <a:pt x="8013" y="4908"/>
                </a:cubicBezTo>
                <a:lnTo>
                  <a:pt x="6087" y="4908"/>
                </a:lnTo>
                <a:lnTo>
                  <a:pt x="6087" y="6718"/>
                </a:lnTo>
                <a:lnTo>
                  <a:pt x="6819" y="6718"/>
                </a:lnTo>
                <a:cubicBezTo>
                  <a:pt x="6819" y="7071"/>
                  <a:pt x="6817" y="7412"/>
                  <a:pt x="6822" y="7752"/>
                </a:cubicBezTo>
                <a:cubicBezTo>
                  <a:pt x="6822" y="7801"/>
                  <a:pt x="6852" y="7881"/>
                  <a:pt x="6891" y="7897"/>
                </a:cubicBezTo>
                <a:cubicBezTo>
                  <a:pt x="7221" y="8039"/>
                  <a:pt x="7324" y="8288"/>
                  <a:pt x="7261" y="8626"/>
                </a:cubicBezTo>
                <a:lnTo>
                  <a:pt x="7261" y="8639"/>
                </a:lnTo>
                <a:cubicBezTo>
                  <a:pt x="7261" y="8950"/>
                  <a:pt x="7115" y="9093"/>
                  <a:pt x="6803" y="9095"/>
                </a:cubicBezTo>
                <a:lnTo>
                  <a:pt x="4855" y="9095"/>
                </a:lnTo>
                <a:lnTo>
                  <a:pt x="4855" y="10953"/>
                </a:lnTo>
                <a:lnTo>
                  <a:pt x="3110" y="10953"/>
                </a:lnTo>
                <a:lnTo>
                  <a:pt x="3110" y="11728"/>
                </a:lnTo>
                <a:lnTo>
                  <a:pt x="4181" y="11728"/>
                </a:lnTo>
                <a:lnTo>
                  <a:pt x="4181" y="12449"/>
                </a:lnTo>
                <a:lnTo>
                  <a:pt x="2327" y="12449"/>
                </a:lnTo>
                <a:lnTo>
                  <a:pt x="2327" y="13223"/>
                </a:lnTo>
                <a:lnTo>
                  <a:pt x="10902" y="13223"/>
                </a:lnTo>
                <a:lnTo>
                  <a:pt x="10902" y="12441"/>
                </a:lnTo>
                <a:lnTo>
                  <a:pt x="9050" y="12441"/>
                </a:lnTo>
                <a:lnTo>
                  <a:pt x="9050" y="11720"/>
                </a:lnTo>
                <a:lnTo>
                  <a:pt x="10116" y="11720"/>
                </a:lnTo>
                <a:lnTo>
                  <a:pt x="10116" y="10942"/>
                </a:lnTo>
                <a:lnTo>
                  <a:pt x="8372" y="10942"/>
                </a:lnTo>
                <a:lnTo>
                  <a:pt x="8372" y="9095"/>
                </a:lnTo>
                <a:lnTo>
                  <a:pt x="7983" y="9095"/>
                </a:lnTo>
                <a:cubicBezTo>
                  <a:pt x="8001" y="8980"/>
                  <a:pt x="8023" y="8884"/>
                  <a:pt x="8031" y="8785"/>
                </a:cubicBezTo>
                <a:cubicBezTo>
                  <a:pt x="8039" y="8682"/>
                  <a:pt x="8047" y="8576"/>
                  <a:pt x="8031" y="8477"/>
                </a:cubicBezTo>
                <a:cubicBezTo>
                  <a:pt x="7993" y="8238"/>
                  <a:pt x="8077" y="8074"/>
                  <a:pt x="8297" y="7978"/>
                </a:cubicBezTo>
                <a:cubicBezTo>
                  <a:pt x="8449" y="7914"/>
                  <a:pt x="8486" y="7801"/>
                  <a:pt x="8478" y="7640"/>
                </a:cubicBezTo>
                <a:cubicBezTo>
                  <a:pt x="8463" y="7337"/>
                  <a:pt x="8473" y="7031"/>
                  <a:pt x="8473" y="6712"/>
                </a:cubicBezTo>
                <a:lnTo>
                  <a:pt x="9203" y="6712"/>
                </a:lnTo>
                <a:lnTo>
                  <a:pt x="9203" y="4901"/>
                </a:lnTo>
                <a:lnTo>
                  <a:pt x="8803" y="4901"/>
                </a:lnTo>
                <a:cubicBezTo>
                  <a:pt x="8803" y="4834"/>
                  <a:pt x="8805" y="4779"/>
                  <a:pt x="8803" y="4723"/>
                </a:cubicBezTo>
                <a:cubicBezTo>
                  <a:pt x="8792" y="4487"/>
                  <a:pt x="8812" y="4244"/>
                  <a:pt x="8768" y="4015"/>
                </a:cubicBezTo>
                <a:cubicBezTo>
                  <a:pt x="8663" y="3466"/>
                  <a:pt x="8184" y="3101"/>
                  <a:pt x="7599" y="3101"/>
                </a:cubicBezTo>
                <a:cubicBezTo>
                  <a:pt x="7023" y="3100"/>
                  <a:pt x="6447" y="3100"/>
                  <a:pt x="5872" y="3100"/>
                </a:cubicBezTo>
                <a:close/>
                <a:moveTo>
                  <a:pt x="0" y="7500"/>
                </a:moveTo>
                <a:lnTo>
                  <a:pt x="0" y="13224"/>
                </a:lnTo>
                <a:lnTo>
                  <a:pt x="1549" y="13224"/>
                </a:lnTo>
                <a:lnTo>
                  <a:pt x="1549" y="7500"/>
                </a:lnTo>
                <a:close/>
                <a:moveTo>
                  <a:pt x="11674" y="7490"/>
                </a:moveTo>
                <a:lnTo>
                  <a:pt x="11674" y="13224"/>
                </a:lnTo>
                <a:lnTo>
                  <a:pt x="13223" y="13224"/>
                </a:lnTo>
                <a:lnTo>
                  <a:pt x="13223" y="749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0"/>
          <p:cNvSpPr/>
          <p:nvPr/>
        </p:nvSpPr>
        <p:spPr>
          <a:xfrm>
            <a:off x="3452188" y="2012458"/>
            <a:ext cx="337670" cy="261478"/>
          </a:xfrm>
          <a:custGeom>
            <a:rect b="b" l="l" r="r" t="t"/>
            <a:pathLst>
              <a:path extrusionOk="0" h="10244" w="13229">
                <a:moveTo>
                  <a:pt x="9380" y="2336"/>
                </a:moveTo>
                <a:cubicBezTo>
                  <a:pt x="9348" y="2336"/>
                  <a:pt x="9313" y="2345"/>
                  <a:pt x="9289" y="2358"/>
                </a:cubicBezTo>
                <a:cubicBezTo>
                  <a:pt x="9008" y="2516"/>
                  <a:pt x="8730" y="2679"/>
                  <a:pt x="8451" y="2840"/>
                </a:cubicBezTo>
                <a:cubicBezTo>
                  <a:pt x="8379" y="2883"/>
                  <a:pt x="8306" y="2924"/>
                  <a:pt x="8218" y="2975"/>
                </a:cubicBezTo>
                <a:cubicBezTo>
                  <a:pt x="8598" y="3197"/>
                  <a:pt x="8960" y="3404"/>
                  <a:pt x="9320" y="3610"/>
                </a:cubicBezTo>
                <a:cubicBezTo>
                  <a:pt x="9334" y="3618"/>
                  <a:pt x="9354" y="3622"/>
                  <a:pt x="9373" y="3622"/>
                </a:cubicBezTo>
                <a:cubicBezTo>
                  <a:pt x="9388" y="3622"/>
                  <a:pt x="9402" y="3620"/>
                  <a:pt x="9411" y="3613"/>
                </a:cubicBezTo>
                <a:cubicBezTo>
                  <a:pt x="9777" y="3406"/>
                  <a:pt x="10139" y="3197"/>
                  <a:pt x="10525" y="2974"/>
                </a:cubicBezTo>
                <a:cubicBezTo>
                  <a:pt x="10142" y="2755"/>
                  <a:pt x="9785" y="2545"/>
                  <a:pt x="9426" y="2345"/>
                </a:cubicBezTo>
                <a:cubicBezTo>
                  <a:pt x="9414" y="2339"/>
                  <a:pt x="9397" y="2336"/>
                  <a:pt x="9380" y="2336"/>
                </a:cubicBezTo>
                <a:close/>
                <a:moveTo>
                  <a:pt x="3172" y="2886"/>
                </a:moveTo>
                <a:lnTo>
                  <a:pt x="3172" y="3642"/>
                </a:lnTo>
                <a:lnTo>
                  <a:pt x="1551" y="3642"/>
                </a:lnTo>
                <a:lnTo>
                  <a:pt x="1551" y="2886"/>
                </a:lnTo>
                <a:close/>
                <a:moveTo>
                  <a:pt x="3897" y="4530"/>
                </a:moveTo>
                <a:lnTo>
                  <a:pt x="3897" y="5293"/>
                </a:lnTo>
                <a:lnTo>
                  <a:pt x="1554" y="5293"/>
                </a:lnTo>
                <a:lnTo>
                  <a:pt x="1554" y="4530"/>
                </a:lnTo>
                <a:close/>
                <a:moveTo>
                  <a:pt x="5441" y="4530"/>
                </a:moveTo>
                <a:lnTo>
                  <a:pt x="5441" y="5294"/>
                </a:lnTo>
                <a:lnTo>
                  <a:pt x="4684" y="5294"/>
                </a:lnTo>
                <a:lnTo>
                  <a:pt x="4684" y="4530"/>
                </a:lnTo>
                <a:close/>
                <a:moveTo>
                  <a:pt x="10907" y="3661"/>
                </a:moveTo>
                <a:cubicBezTo>
                  <a:pt x="10871" y="3675"/>
                  <a:pt x="10855" y="3680"/>
                  <a:pt x="10842" y="3688"/>
                </a:cubicBezTo>
                <a:cubicBezTo>
                  <a:pt x="10502" y="3883"/>
                  <a:pt x="10161" y="4074"/>
                  <a:pt x="9826" y="4275"/>
                </a:cubicBezTo>
                <a:cubicBezTo>
                  <a:pt x="9791" y="4297"/>
                  <a:pt x="9761" y="4363"/>
                  <a:pt x="9761" y="4409"/>
                </a:cubicBezTo>
                <a:cubicBezTo>
                  <a:pt x="9754" y="4789"/>
                  <a:pt x="9757" y="5167"/>
                  <a:pt x="9759" y="5546"/>
                </a:cubicBezTo>
                <a:cubicBezTo>
                  <a:pt x="9759" y="5572"/>
                  <a:pt x="9767" y="5599"/>
                  <a:pt x="9770" y="5637"/>
                </a:cubicBezTo>
                <a:cubicBezTo>
                  <a:pt x="10142" y="5424"/>
                  <a:pt x="10499" y="5219"/>
                  <a:pt x="10853" y="5012"/>
                </a:cubicBezTo>
                <a:cubicBezTo>
                  <a:pt x="10879" y="4996"/>
                  <a:pt x="10906" y="4951"/>
                  <a:pt x="10906" y="4919"/>
                </a:cubicBezTo>
                <a:cubicBezTo>
                  <a:pt x="10909" y="4506"/>
                  <a:pt x="10907" y="4095"/>
                  <a:pt x="10907" y="3661"/>
                </a:cubicBezTo>
                <a:close/>
                <a:moveTo>
                  <a:pt x="7828" y="3650"/>
                </a:moveTo>
                <a:lnTo>
                  <a:pt x="7828" y="4519"/>
                </a:lnTo>
                <a:cubicBezTo>
                  <a:pt x="7828" y="4669"/>
                  <a:pt x="7781" y="4848"/>
                  <a:pt x="7847" y="4961"/>
                </a:cubicBezTo>
                <a:cubicBezTo>
                  <a:pt x="7910" y="5076"/>
                  <a:pt x="8087" y="5125"/>
                  <a:pt x="8218" y="5200"/>
                </a:cubicBezTo>
                <a:cubicBezTo>
                  <a:pt x="8322" y="5262"/>
                  <a:pt x="8426" y="5320"/>
                  <a:pt x="8529" y="5380"/>
                </a:cubicBezTo>
                <a:cubicBezTo>
                  <a:pt x="8673" y="5463"/>
                  <a:pt x="8816" y="5546"/>
                  <a:pt x="8984" y="5644"/>
                </a:cubicBezTo>
                <a:cubicBezTo>
                  <a:pt x="8984" y="5205"/>
                  <a:pt x="8985" y="4797"/>
                  <a:pt x="8979" y="4390"/>
                </a:cubicBezTo>
                <a:cubicBezTo>
                  <a:pt x="8979" y="4347"/>
                  <a:pt x="8938" y="4289"/>
                  <a:pt x="8898" y="4266"/>
                </a:cubicBezTo>
                <a:cubicBezTo>
                  <a:pt x="8606" y="4092"/>
                  <a:pt x="8311" y="3923"/>
                  <a:pt x="8019" y="3754"/>
                </a:cubicBezTo>
                <a:cubicBezTo>
                  <a:pt x="7960" y="3720"/>
                  <a:pt x="7901" y="3690"/>
                  <a:pt x="7828" y="3650"/>
                </a:cubicBezTo>
                <a:close/>
                <a:moveTo>
                  <a:pt x="9371" y="1436"/>
                </a:moveTo>
                <a:cubicBezTo>
                  <a:pt x="9400" y="1436"/>
                  <a:pt x="9430" y="1446"/>
                  <a:pt x="9464" y="1466"/>
                </a:cubicBezTo>
                <a:cubicBezTo>
                  <a:pt x="10169" y="1876"/>
                  <a:pt x="10877" y="2286"/>
                  <a:pt x="11585" y="2690"/>
                </a:cubicBezTo>
                <a:cubicBezTo>
                  <a:pt x="11659" y="2733"/>
                  <a:pt x="11689" y="2776"/>
                  <a:pt x="11687" y="2862"/>
                </a:cubicBezTo>
                <a:cubicBezTo>
                  <a:pt x="11681" y="3270"/>
                  <a:pt x="11684" y="3680"/>
                  <a:pt x="11684" y="4085"/>
                </a:cubicBezTo>
                <a:cubicBezTo>
                  <a:pt x="11684" y="4495"/>
                  <a:pt x="11683" y="4904"/>
                  <a:pt x="11687" y="5312"/>
                </a:cubicBezTo>
                <a:cubicBezTo>
                  <a:pt x="11689" y="5396"/>
                  <a:pt x="11663" y="5444"/>
                  <a:pt x="11589" y="5486"/>
                </a:cubicBezTo>
                <a:cubicBezTo>
                  <a:pt x="10884" y="5889"/>
                  <a:pt x="10180" y="6296"/>
                  <a:pt x="9478" y="6704"/>
                </a:cubicBezTo>
                <a:cubicBezTo>
                  <a:pt x="9438" y="6727"/>
                  <a:pt x="9404" y="6739"/>
                  <a:pt x="9369" y="6739"/>
                </a:cubicBezTo>
                <a:cubicBezTo>
                  <a:pt x="9338" y="6739"/>
                  <a:pt x="9306" y="6729"/>
                  <a:pt x="9268" y="6707"/>
                </a:cubicBezTo>
                <a:cubicBezTo>
                  <a:pt x="8569" y="6299"/>
                  <a:pt x="7864" y="5892"/>
                  <a:pt x="7159" y="5489"/>
                </a:cubicBezTo>
                <a:cubicBezTo>
                  <a:pt x="7083" y="5446"/>
                  <a:pt x="7051" y="5401"/>
                  <a:pt x="7051" y="5310"/>
                </a:cubicBezTo>
                <a:cubicBezTo>
                  <a:pt x="7056" y="4497"/>
                  <a:pt x="7056" y="3683"/>
                  <a:pt x="7051" y="2870"/>
                </a:cubicBezTo>
                <a:cubicBezTo>
                  <a:pt x="7051" y="2781"/>
                  <a:pt x="7081" y="2734"/>
                  <a:pt x="7158" y="2690"/>
                </a:cubicBezTo>
                <a:cubicBezTo>
                  <a:pt x="7864" y="2286"/>
                  <a:pt x="8572" y="1878"/>
                  <a:pt x="9279" y="1466"/>
                </a:cubicBezTo>
                <a:cubicBezTo>
                  <a:pt x="9312" y="1446"/>
                  <a:pt x="9342" y="1436"/>
                  <a:pt x="9371" y="1436"/>
                </a:cubicBezTo>
                <a:close/>
                <a:moveTo>
                  <a:pt x="779" y="1"/>
                </a:moveTo>
                <a:lnTo>
                  <a:pt x="779" y="8181"/>
                </a:lnTo>
                <a:lnTo>
                  <a:pt x="12450" y="8181"/>
                </a:lnTo>
                <a:lnTo>
                  <a:pt x="12450" y="1"/>
                </a:lnTo>
                <a:close/>
                <a:moveTo>
                  <a:pt x="5462" y="8972"/>
                </a:moveTo>
                <a:lnTo>
                  <a:pt x="5462" y="10231"/>
                </a:lnTo>
                <a:lnTo>
                  <a:pt x="7772" y="10231"/>
                </a:lnTo>
                <a:lnTo>
                  <a:pt x="7772" y="8972"/>
                </a:lnTo>
                <a:close/>
                <a:moveTo>
                  <a:pt x="8654" y="8961"/>
                </a:moveTo>
                <a:cubicBezTo>
                  <a:pt x="8622" y="8961"/>
                  <a:pt x="8590" y="8968"/>
                  <a:pt x="8556" y="8971"/>
                </a:cubicBezTo>
                <a:lnTo>
                  <a:pt x="8556" y="10240"/>
                </a:lnTo>
                <a:lnTo>
                  <a:pt x="12330" y="10240"/>
                </a:lnTo>
                <a:cubicBezTo>
                  <a:pt x="12394" y="10240"/>
                  <a:pt x="12461" y="10240"/>
                  <a:pt x="12525" y="10236"/>
                </a:cubicBezTo>
                <a:cubicBezTo>
                  <a:pt x="12841" y="10201"/>
                  <a:pt x="13054" y="10031"/>
                  <a:pt x="13176" y="9741"/>
                </a:cubicBezTo>
                <a:cubicBezTo>
                  <a:pt x="13195" y="9697"/>
                  <a:pt x="13212" y="9655"/>
                  <a:pt x="13228" y="9610"/>
                </a:cubicBezTo>
                <a:lnTo>
                  <a:pt x="13228" y="8964"/>
                </a:lnTo>
                <a:cubicBezTo>
                  <a:pt x="13211" y="8964"/>
                  <a:pt x="13195" y="8963"/>
                  <a:pt x="13176" y="8963"/>
                </a:cubicBezTo>
                <a:cubicBezTo>
                  <a:pt x="11668" y="8963"/>
                  <a:pt x="10161" y="8963"/>
                  <a:pt x="8654" y="8961"/>
                </a:cubicBezTo>
                <a:close/>
                <a:moveTo>
                  <a:pt x="4" y="8971"/>
                </a:moveTo>
                <a:cubicBezTo>
                  <a:pt x="1" y="9113"/>
                  <a:pt x="1" y="9248"/>
                  <a:pt x="1" y="9385"/>
                </a:cubicBezTo>
                <a:cubicBezTo>
                  <a:pt x="1" y="9929"/>
                  <a:pt x="312" y="10244"/>
                  <a:pt x="857" y="10244"/>
                </a:cubicBezTo>
                <a:lnTo>
                  <a:pt x="4535" y="10244"/>
                </a:lnTo>
                <a:cubicBezTo>
                  <a:pt x="4580" y="10244"/>
                  <a:pt x="4625" y="10239"/>
                  <a:pt x="4673" y="10237"/>
                </a:cubicBezTo>
                <a:lnTo>
                  <a:pt x="4673" y="897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0"/>
          <p:cNvSpPr/>
          <p:nvPr/>
        </p:nvSpPr>
        <p:spPr>
          <a:xfrm>
            <a:off x="7370468" y="1961376"/>
            <a:ext cx="337568" cy="306326"/>
          </a:xfrm>
          <a:custGeom>
            <a:rect b="b" l="l" r="r" t="t"/>
            <a:pathLst>
              <a:path extrusionOk="0" h="12001" w="13225">
                <a:moveTo>
                  <a:pt x="5685" y="1"/>
                </a:moveTo>
                <a:lnTo>
                  <a:pt x="5685" y="779"/>
                </a:lnTo>
                <a:lnTo>
                  <a:pt x="6214" y="779"/>
                </a:lnTo>
                <a:lnTo>
                  <a:pt x="6214" y="2242"/>
                </a:lnTo>
                <a:cubicBezTo>
                  <a:pt x="6332" y="2175"/>
                  <a:pt x="6423" y="2113"/>
                  <a:pt x="6525" y="2070"/>
                </a:cubicBezTo>
                <a:cubicBezTo>
                  <a:pt x="6548" y="2059"/>
                  <a:pt x="6577" y="2054"/>
                  <a:pt x="6605" y="2054"/>
                </a:cubicBezTo>
                <a:cubicBezTo>
                  <a:pt x="6633" y="2054"/>
                  <a:pt x="6662" y="2059"/>
                  <a:pt x="6685" y="2070"/>
                </a:cubicBezTo>
                <a:cubicBezTo>
                  <a:pt x="6785" y="2113"/>
                  <a:pt x="6878" y="2177"/>
                  <a:pt x="7004" y="2248"/>
                </a:cubicBezTo>
                <a:lnTo>
                  <a:pt x="7004" y="775"/>
                </a:lnTo>
                <a:lnTo>
                  <a:pt x="7527" y="775"/>
                </a:lnTo>
                <a:lnTo>
                  <a:pt x="7527" y="1"/>
                </a:lnTo>
                <a:close/>
                <a:moveTo>
                  <a:pt x="6994" y="4848"/>
                </a:moveTo>
                <a:lnTo>
                  <a:pt x="6994" y="4989"/>
                </a:lnTo>
                <a:cubicBezTo>
                  <a:pt x="6994" y="5582"/>
                  <a:pt x="6996" y="6174"/>
                  <a:pt x="6991" y="6769"/>
                </a:cubicBezTo>
                <a:cubicBezTo>
                  <a:pt x="6994" y="6858"/>
                  <a:pt x="7021" y="6906"/>
                  <a:pt x="7099" y="6950"/>
                </a:cubicBezTo>
                <a:cubicBezTo>
                  <a:pt x="7586" y="7223"/>
                  <a:pt x="8071" y="7502"/>
                  <a:pt x="8556" y="7780"/>
                </a:cubicBezTo>
                <a:cubicBezTo>
                  <a:pt x="8591" y="7799"/>
                  <a:pt x="8629" y="7816"/>
                  <a:pt x="8667" y="7836"/>
                </a:cubicBezTo>
                <a:cubicBezTo>
                  <a:pt x="8672" y="7816"/>
                  <a:pt x="8678" y="7812"/>
                  <a:pt x="8678" y="7804"/>
                </a:cubicBezTo>
                <a:cubicBezTo>
                  <a:pt x="8678" y="7167"/>
                  <a:pt x="8680" y="6531"/>
                  <a:pt x="8677" y="5893"/>
                </a:cubicBezTo>
                <a:cubicBezTo>
                  <a:pt x="8677" y="5853"/>
                  <a:pt x="8639" y="5799"/>
                  <a:pt x="8603" y="5778"/>
                </a:cubicBezTo>
                <a:cubicBezTo>
                  <a:pt x="8436" y="5674"/>
                  <a:pt x="8262" y="5575"/>
                  <a:pt x="8090" y="5478"/>
                </a:cubicBezTo>
                <a:cubicBezTo>
                  <a:pt x="7734" y="5272"/>
                  <a:pt x="7377" y="5068"/>
                  <a:pt x="6994" y="4848"/>
                </a:cubicBezTo>
                <a:close/>
                <a:moveTo>
                  <a:pt x="6206" y="4863"/>
                </a:moveTo>
                <a:cubicBezTo>
                  <a:pt x="6174" y="4875"/>
                  <a:pt x="6157" y="4880"/>
                  <a:pt x="6142" y="4888"/>
                </a:cubicBezTo>
                <a:cubicBezTo>
                  <a:pt x="5626" y="5185"/>
                  <a:pt x="5107" y="5483"/>
                  <a:pt x="4594" y="5786"/>
                </a:cubicBezTo>
                <a:cubicBezTo>
                  <a:pt x="4555" y="5807"/>
                  <a:pt x="4525" y="5882"/>
                  <a:pt x="4525" y="5931"/>
                </a:cubicBezTo>
                <a:cubicBezTo>
                  <a:pt x="4520" y="6362"/>
                  <a:pt x="4522" y="6791"/>
                  <a:pt x="4522" y="7222"/>
                </a:cubicBezTo>
                <a:lnTo>
                  <a:pt x="4522" y="7877"/>
                </a:lnTo>
                <a:cubicBezTo>
                  <a:pt x="5085" y="7548"/>
                  <a:pt x="5624" y="7234"/>
                  <a:pt x="6157" y="6915"/>
                </a:cubicBezTo>
                <a:cubicBezTo>
                  <a:pt x="6190" y="6896"/>
                  <a:pt x="6208" y="6823"/>
                  <a:pt x="6208" y="6775"/>
                </a:cubicBezTo>
                <a:cubicBezTo>
                  <a:pt x="6213" y="6180"/>
                  <a:pt x="6211" y="5588"/>
                  <a:pt x="6211" y="4993"/>
                </a:cubicBezTo>
                <a:cubicBezTo>
                  <a:pt x="6213" y="4953"/>
                  <a:pt x="6208" y="4912"/>
                  <a:pt x="6206" y="4863"/>
                </a:cubicBezTo>
                <a:close/>
                <a:moveTo>
                  <a:pt x="6996" y="2253"/>
                </a:moveTo>
                <a:lnTo>
                  <a:pt x="6996" y="2397"/>
                </a:lnTo>
                <a:cubicBezTo>
                  <a:pt x="6996" y="2869"/>
                  <a:pt x="6997" y="3342"/>
                  <a:pt x="6994" y="3816"/>
                </a:cubicBezTo>
                <a:cubicBezTo>
                  <a:pt x="6994" y="3909"/>
                  <a:pt x="7021" y="3961"/>
                  <a:pt x="7104" y="4008"/>
                </a:cubicBezTo>
                <a:cubicBezTo>
                  <a:pt x="7843" y="4430"/>
                  <a:pt x="8576" y="4861"/>
                  <a:pt x="9316" y="5279"/>
                </a:cubicBezTo>
                <a:cubicBezTo>
                  <a:pt x="9431" y="5344"/>
                  <a:pt x="9463" y="5416"/>
                  <a:pt x="9463" y="5542"/>
                </a:cubicBezTo>
                <a:cubicBezTo>
                  <a:pt x="9458" y="6419"/>
                  <a:pt x="9462" y="7298"/>
                  <a:pt x="9460" y="8175"/>
                </a:cubicBezTo>
                <a:cubicBezTo>
                  <a:pt x="9460" y="8266"/>
                  <a:pt x="9487" y="8316"/>
                  <a:pt x="9565" y="8357"/>
                </a:cubicBezTo>
                <a:cubicBezTo>
                  <a:pt x="9978" y="8588"/>
                  <a:pt x="10387" y="8824"/>
                  <a:pt x="10798" y="9059"/>
                </a:cubicBezTo>
                <a:cubicBezTo>
                  <a:pt x="10833" y="9081"/>
                  <a:pt x="10872" y="9099"/>
                  <a:pt x="10926" y="9128"/>
                </a:cubicBezTo>
                <a:cubicBezTo>
                  <a:pt x="10927" y="9084"/>
                  <a:pt x="10932" y="9064"/>
                  <a:pt x="10932" y="9043"/>
                </a:cubicBezTo>
                <a:cubicBezTo>
                  <a:pt x="10932" y="7568"/>
                  <a:pt x="10932" y="6092"/>
                  <a:pt x="10934" y="4615"/>
                </a:cubicBezTo>
                <a:cubicBezTo>
                  <a:pt x="10934" y="4521"/>
                  <a:pt x="10886" y="4489"/>
                  <a:pt x="10819" y="4454"/>
                </a:cubicBezTo>
                <a:cubicBezTo>
                  <a:pt x="9591" y="3746"/>
                  <a:pt x="8363" y="3036"/>
                  <a:pt x="7136" y="2326"/>
                </a:cubicBezTo>
                <a:cubicBezTo>
                  <a:pt x="7096" y="2304"/>
                  <a:pt x="7056" y="2285"/>
                  <a:pt x="6996" y="2253"/>
                </a:cubicBezTo>
                <a:close/>
                <a:moveTo>
                  <a:pt x="6205" y="2256"/>
                </a:moveTo>
                <a:cubicBezTo>
                  <a:pt x="6160" y="2279"/>
                  <a:pt x="6131" y="2293"/>
                  <a:pt x="6103" y="2311"/>
                </a:cubicBezTo>
                <a:cubicBezTo>
                  <a:pt x="4855" y="3030"/>
                  <a:pt x="3608" y="3749"/>
                  <a:pt x="2361" y="4467"/>
                </a:cubicBezTo>
                <a:cubicBezTo>
                  <a:pt x="2290" y="4507"/>
                  <a:pt x="2271" y="4553"/>
                  <a:pt x="2271" y="4631"/>
                </a:cubicBezTo>
                <a:cubicBezTo>
                  <a:pt x="2273" y="6107"/>
                  <a:pt x="2273" y="7584"/>
                  <a:pt x="2273" y="9059"/>
                </a:cubicBezTo>
                <a:cubicBezTo>
                  <a:pt x="2273" y="9105"/>
                  <a:pt x="2279" y="9150"/>
                  <a:pt x="2282" y="9196"/>
                </a:cubicBezTo>
                <a:cubicBezTo>
                  <a:pt x="2316" y="9172"/>
                  <a:pt x="2348" y="9145"/>
                  <a:pt x="2385" y="9124"/>
                </a:cubicBezTo>
                <a:cubicBezTo>
                  <a:pt x="2799" y="8882"/>
                  <a:pt x="3214" y="8635"/>
                  <a:pt x="3632" y="8399"/>
                </a:cubicBezTo>
                <a:cubicBezTo>
                  <a:pt x="3720" y="8349"/>
                  <a:pt x="3747" y="8293"/>
                  <a:pt x="3747" y="8196"/>
                </a:cubicBezTo>
                <a:cubicBezTo>
                  <a:pt x="3742" y="7301"/>
                  <a:pt x="3747" y="6405"/>
                  <a:pt x="3742" y="5510"/>
                </a:cubicBezTo>
                <a:cubicBezTo>
                  <a:pt x="3742" y="5411"/>
                  <a:pt x="3766" y="5351"/>
                  <a:pt x="3860" y="5300"/>
                </a:cubicBezTo>
                <a:cubicBezTo>
                  <a:pt x="4611" y="4872"/>
                  <a:pt x="5358" y="4438"/>
                  <a:pt x="6107" y="4008"/>
                </a:cubicBezTo>
                <a:cubicBezTo>
                  <a:pt x="6182" y="3963"/>
                  <a:pt x="6214" y="3917"/>
                  <a:pt x="6214" y="3826"/>
                </a:cubicBezTo>
                <a:cubicBezTo>
                  <a:pt x="6211" y="3347"/>
                  <a:pt x="6213" y="2870"/>
                  <a:pt x="6213" y="2392"/>
                </a:cubicBezTo>
                <a:cubicBezTo>
                  <a:pt x="6213" y="2350"/>
                  <a:pt x="6208" y="2311"/>
                  <a:pt x="6205" y="2256"/>
                </a:cubicBezTo>
                <a:close/>
                <a:moveTo>
                  <a:pt x="2282" y="9196"/>
                </a:moveTo>
                <a:cubicBezTo>
                  <a:pt x="2282" y="9196"/>
                  <a:pt x="2282" y="9196"/>
                  <a:pt x="2282" y="9196"/>
                </a:cubicBezTo>
                <a:lnTo>
                  <a:pt x="2282" y="9196"/>
                </a:lnTo>
                <a:cubicBezTo>
                  <a:pt x="2281" y="9196"/>
                  <a:pt x="2281" y="9197"/>
                  <a:pt x="2281" y="9197"/>
                </a:cubicBezTo>
                <a:cubicBezTo>
                  <a:pt x="2282" y="9197"/>
                  <a:pt x="2282" y="9197"/>
                  <a:pt x="2282" y="9196"/>
                </a:cubicBezTo>
                <a:lnTo>
                  <a:pt x="2282" y="9196"/>
                </a:lnTo>
                <a:cubicBezTo>
                  <a:pt x="2281" y="9198"/>
                  <a:pt x="2281" y="9201"/>
                  <a:pt x="2281" y="9201"/>
                </a:cubicBezTo>
                <a:cubicBezTo>
                  <a:pt x="2281" y="9201"/>
                  <a:pt x="2282" y="9201"/>
                  <a:pt x="2282" y="9198"/>
                </a:cubicBezTo>
                <a:lnTo>
                  <a:pt x="2282" y="9196"/>
                </a:lnTo>
                <a:close/>
                <a:moveTo>
                  <a:pt x="6614" y="7596"/>
                </a:moveTo>
                <a:cubicBezTo>
                  <a:pt x="6584" y="7596"/>
                  <a:pt x="6552" y="7603"/>
                  <a:pt x="6530" y="7615"/>
                </a:cubicBezTo>
                <a:cubicBezTo>
                  <a:pt x="6366" y="7702"/>
                  <a:pt x="6208" y="7799"/>
                  <a:pt x="6048" y="7893"/>
                </a:cubicBezTo>
                <a:cubicBezTo>
                  <a:pt x="5705" y="8092"/>
                  <a:pt x="5366" y="8290"/>
                  <a:pt x="5008" y="8499"/>
                </a:cubicBezTo>
                <a:cubicBezTo>
                  <a:pt x="5535" y="8802"/>
                  <a:pt x="6039" y="9097"/>
                  <a:pt x="6548" y="9384"/>
                </a:cubicBezTo>
                <a:cubicBezTo>
                  <a:pt x="6559" y="9391"/>
                  <a:pt x="6575" y="9394"/>
                  <a:pt x="6592" y="9394"/>
                </a:cubicBezTo>
                <a:cubicBezTo>
                  <a:pt x="6627" y="9394"/>
                  <a:pt x="6667" y="9383"/>
                  <a:pt x="6694" y="9367"/>
                </a:cubicBezTo>
                <a:cubicBezTo>
                  <a:pt x="7170" y="9097"/>
                  <a:pt x="7642" y="8821"/>
                  <a:pt x="8114" y="8549"/>
                </a:cubicBezTo>
                <a:cubicBezTo>
                  <a:pt x="8143" y="8533"/>
                  <a:pt x="8168" y="8512"/>
                  <a:pt x="8205" y="8490"/>
                </a:cubicBezTo>
                <a:cubicBezTo>
                  <a:pt x="8182" y="8470"/>
                  <a:pt x="8170" y="8459"/>
                  <a:pt x="8157" y="8451"/>
                </a:cubicBezTo>
                <a:cubicBezTo>
                  <a:pt x="7664" y="8171"/>
                  <a:pt x="7171" y="7887"/>
                  <a:pt x="6677" y="7609"/>
                </a:cubicBezTo>
                <a:cubicBezTo>
                  <a:pt x="6660" y="7600"/>
                  <a:pt x="6638" y="7596"/>
                  <a:pt x="6614" y="7596"/>
                </a:cubicBezTo>
                <a:close/>
                <a:moveTo>
                  <a:pt x="2279" y="9201"/>
                </a:moveTo>
                <a:cubicBezTo>
                  <a:pt x="2241" y="9217"/>
                  <a:pt x="2201" y="9230"/>
                  <a:pt x="2164" y="9250"/>
                </a:cubicBezTo>
                <a:cubicBezTo>
                  <a:pt x="1793" y="9467"/>
                  <a:pt x="1418" y="9687"/>
                  <a:pt x="1045" y="9904"/>
                </a:cubicBezTo>
                <a:cubicBezTo>
                  <a:pt x="1013" y="9922"/>
                  <a:pt x="978" y="9936"/>
                  <a:pt x="943" y="9954"/>
                </a:cubicBezTo>
                <a:cubicBezTo>
                  <a:pt x="853" y="9801"/>
                  <a:pt x="767" y="9652"/>
                  <a:pt x="678" y="9499"/>
                </a:cubicBezTo>
                <a:cubicBezTo>
                  <a:pt x="445" y="9632"/>
                  <a:pt x="223" y="9759"/>
                  <a:pt x="0" y="9885"/>
                </a:cubicBezTo>
                <a:lnTo>
                  <a:pt x="0" y="9911"/>
                </a:lnTo>
                <a:cubicBezTo>
                  <a:pt x="26" y="9947"/>
                  <a:pt x="53" y="9984"/>
                  <a:pt x="78" y="10024"/>
                </a:cubicBezTo>
                <a:cubicBezTo>
                  <a:pt x="338" y="10474"/>
                  <a:pt x="598" y="10927"/>
                  <a:pt x="857" y="11376"/>
                </a:cubicBezTo>
                <a:cubicBezTo>
                  <a:pt x="879" y="11416"/>
                  <a:pt x="904" y="11453"/>
                  <a:pt x="933" y="11501"/>
                </a:cubicBezTo>
                <a:cubicBezTo>
                  <a:pt x="1163" y="11370"/>
                  <a:pt x="1381" y="11244"/>
                  <a:pt x="1606" y="11115"/>
                </a:cubicBezTo>
                <a:cubicBezTo>
                  <a:pt x="1514" y="10952"/>
                  <a:pt x="1426" y="10798"/>
                  <a:pt x="1335" y="10640"/>
                </a:cubicBezTo>
                <a:cubicBezTo>
                  <a:pt x="1814" y="10360"/>
                  <a:pt x="2279" y="10088"/>
                  <a:pt x="2761" y="9807"/>
                </a:cubicBezTo>
                <a:cubicBezTo>
                  <a:pt x="2664" y="9748"/>
                  <a:pt x="2592" y="9689"/>
                  <a:pt x="2511" y="9660"/>
                </a:cubicBezTo>
                <a:cubicBezTo>
                  <a:pt x="2290" y="9585"/>
                  <a:pt x="2235" y="9432"/>
                  <a:pt x="2273" y="9222"/>
                </a:cubicBezTo>
                <a:cubicBezTo>
                  <a:pt x="2273" y="9214"/>
                  <a:pt x="2276" y="9209"/>
                  <a:pt x="2279" y="9201"/>
                </a:cubicBezTo>
                <a:close/>
                <a:moveTo>
                  <a:pt x="10934" y="9139"/>
                </a:moveTo>
                <a:cubicBezTo>
                  <a:pt x="10934" y="9247"/>
                  <a:pt x="10927" y="9322"/>
                  <a:pt x="10935" y="9399"/>
                </a:cubicBezTo>
                <a:cubicBezTo>
                  <a:pt x="10945" y="9491"/>
                  <a:pt x="10911" y="9547"/>
                  <a:pt x="10824" y="9590"/>
                </a:cubicBezTo>
                <a:cubicBezTo>
                  <a:pt x="10717" y="9641"/>
                  <a:pt x="10616" y="9710"/>
                  <a:pt x="10487" y="9783"/>
                </a:cubicBezTo>
                <a:cubicBezTo>
                  <a:pt x="10975" y="10062"/>
                  <a:pt x="11443" y="10332"/>
                  <a:pt x="11913" y="10600"/>
                </a:cubicBezTo>
                <a:cubicBezTo>
                  <a:pt x="11811" y="10782"/>
                  <a:pt x="11715" y="10947"/>
                  <a:pt x="11620" y="11118"/>
                </a:cubicBezTo>
                <a:cubicBezTo>
                  <a:pt x="11849" y="11249"/>
                  <a:pt x="12068" y="11373"/>
                  <a:pt x="12296" y="11504"/>
                </a:cubicBezTo>
                <a:cubicBezTo>
                  <a:pt x="12609" y="10962"/>
                  <a:pt x="12913" y="10429"/>
                  <a:pt x="13224" y="9887"/>
                </a:cubicBezTo>
                <a:cubicBezTo>
                  <a:pt x="12999" y="9758"/>
                  <a:pt x="12778" y="9630"/>
                  <a:pt x="12548" y="9498"/>
                </a:cubicBezTo>
                <a:cubicBezTo>
                  <a:pt x="12463" y="9643"/>
                  <a:pt x="12385" y="9778"/>
                  <a:pt x="12304" y="9919"/>
                </a:cubicBezTo>
                <a:cubicBezTo>
                  <a:pt x="11845" y="9657"/>
                  <a:pt x="11400" y="9403"/>
                  <a:pt x="10934" y="9139"/>
                </a:cubicBezTo>
                <a:close/>
                <a:moveTo>
                  <a:pt x="9007" y="8956"/>
                </a:moveTo>
                <a:cubicBezTo>
                  <a:pt x="8971" y="8956"/>
                  <a:pt x="8940" y="8973"/>
                  <a:pt x="8903" y="8994"/>
                </a:cubicBezTo>
                <a:cubicBezTo>
                  <a:pt x="8173" y="9418"/>
                  <a:pt x="7436" y="9839"/>
                  <a:pt x="6707" y="10265"/>
                </a:cubicBezTo>
                <a:cubicBezTo>
                  <a:pt x="6668" y="10288"/>
                  <a:pt x="6634" y="10299"/>
                  <a:pt x="6600" y="10299"/>
                </a:cubicBezTo>
                <a:cubicBezTo>
                  <a:pt x="6568" y="10299"/>
                  <a:pt x="6536" y="10289"/>
                  <a:pt x="6500" y="10268"/>
                </a:cubicBezTo>
                <a:cubicBezTo>
                  <a:pt x="5776" y="9845"/>
                  <a:pt x="5050" y="9427"/>
                  <a:pt x="4324" y="9008"/>
                </a:cubicBezTo>
                <a:cubicBezTo>
                  <a:pt x="4289" y="8987"/>
                  <a:pt x="4258" y="8974"/>
                  <a:pt x="4226" y="8974"/>
                </a:cubicBezTo>
                <a:cubicBezTo>
                  <a:pt x="4200" y="8974"/>
                  <a:pt x="4173" y="8982"/>
                  <a:pt x="4141" y="9002"/>
                </a:cubicBezTo>
                <a:cubicBezTo>
                  <a:pt x="3712" y="9257"/>
                  <a:pt x="3281" y="9506"/>
                  <a:pt x="2850" y="9758"/>
                </a:cubicBezTo>
                <a:cubicBezTo>
                  <a:pt x="2826" y="9770"/>
                  <a:pt x="2809" y="9791"/>
                  <a:pt x="2783" y="9813"/>
                </a:cubicBezTo>
                <a:cubicBezTo>
                  <a:pt x="2810" y="9831"/>
                  <a:pt x="2830" y="9842"/>
                  <a:pt x="2847" y="9853"/>
                </a:cubicBezTo>
                <a:cubicBezTo>
                  <a:pt x="4067" y="10558"/>
                  <a:pt x="5289" y="11262"/>
                  <a:pt x="6508" y="11970"/>
                </a:cubicBezTo>
                <a:cubicBezTo>
                  <a:pt x="6543" y="11991"/>
                  <a:pt x="6573" y="12000"/>
                  <a:pt x="6602" y="12000"/>
                </a:cubicBezTo>
                <a:cubicBezTo>
                  <a:pt x="6636" y="12000"/>
                  <a:pt x="6668" y="11988"/>
                  <a:pt x="6705" y="11967"/>
                </a:cubicBezTo>
                <a:cubicBezTo>
                  <a:pt x="7926" y="11260"/>
                  <a:pt x="9146" y="10557"/>
                  <a:pt x="10366" y="9850"/>
                </a:cubicBezTo>
                <a:cubicBezTo>
                  <a:pt x="10398" y="9833"/>
                  <a:pt x="10427" y="9810"/>
                  <a:pt x="10470" y="9783"/>
                </a:cubicBezTo>
                <a:cubicBezTo>
                  <a:pt x="10443" y="9766"/>
                  <a:pt x="10430" y="9751"/>
                  <a:pt x="10411" y="9742"/>
                </a:cubicBezTo>
                <a:cubicBezTo>
                  <a:pt x="9967" y="9488"/>
                  <a:pt x="9522" y="9236"/>
                  <a:pt x="9079" y="8978"/>
                </a:cubicBezTo>
                <a:cubicBezTo>
                  <a:pt x="9052" y="8962"/>
                  <a:pt x="9028" y="8956"/>
                  <a:pt x="9007" y="8956"/>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0"/>
          <p:cNvSpPr/>
          <p:nvPr/>
        </p:nvSpPr>
        <p:spPr>
          <a:xfrm flipH="1">
            <a:off x="6334831" y="3728524"/>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0"/>
          <p:cNvSpPr txBox="1"/>
          <p:nvPr>
            <p:ph idx="4294967295" type="subTitle"/>
          </p:nvPr>
        </p:nvSpPr>
        <p:spPr>
          <a:xfrm>
            <a:off x="5643774" y="3362463"/>
            <a:ext cx="19266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Proiezione</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897" name="Google Shape;897;p30"/>
          <p:cNvSpPr txBox="1"/>
          <p:nvPr>
            <p:ph idx="4294967295" type="subTitle"/>
          </p:nvPr>
        </p:nvSpPr>
        <p:spPr>
          <a:xfrm>
            <a:off x="5748931" y="4273013"/>
            <a:ext cx="17163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Proiettare la scena 3D sul piano immagine 2D</a:t>
            </a:r>
            <a:endParaRPr b="0" i="0" sz="1400" u="none" cap="none" strike="noStrike">
              <a:solidFill>
                <a:schemeClr val="dk1"/>
              </a:solidFill>
              <a:latin typeface="Arimo"/>
              <a:ea typeface="Arimo"/>
              <a:cs typeface="Arimo"/>
              <a:sym typeface="Arimo"/>
            </a:endParaRPr>
          </a:p>
        </p:txBody>
      </p:sp>
      <p:cxnSp>
        <p:nvCxnSpPr>
          <p:cNvPr id="898" name="Google Shape;898;p30"/>
          <p:cNvCxnSpPr>
            <a:stCxn id="879" idx="2"/>
            <a:endCxn id="895" idx="2"/>
          </p:cNvCxnSpPr>
          <p:nvPr/>
        </p:nvCxnSpPr>
        <p:spPr>
          <a:xfrm flipH="1">
            <a:off x="6879306" y="2143211"/>
            <a:ext cx="903600" cy="1886100"/>
          </a:xfrm>
          <a:prstGeom prst="bentConnector3">
            <a:avLst>
              <a:gd fmla="val -113224" name="adj1"/>
            </a:avLst>
          </a:prstGeom>
          <a:noFill/>
          <a:ln cap="flat" cmpd="sng" w="9525">
            <a:solidFill>
              <a:schemeClr val="lt1"/>
            </a:solidFill>
            <a:prstDash val="solid"/>
            <a:round/>
            <a:headEnd len="sm" w="sm" type="none"/>
            <a:tailEnd len="med" w="med" type="diamond"/>
          </a:ln>
        </p:spPr>
      </p:cxnSp>
      <p:sp>
        <p:nvSpPr>
          <p:cNvPr id="899" name="Google Shape;899;p30"/>
          <p:cNvSpPr/>
          <p:nvPr/>
        </p:nvSpPr>
        <p:spPr>
          <a:xfrm>
            <a:off x="6490900" y="3831798"/>
            <a:ext cx="337568" cy="337594"/>
          </a:xfrm>
          <a:custGeom>
            <a:rect b="b" l="l" r="r" t="t"/>
            <a:pathLst>
              <a:path extrusionOk="0" h="13226" w="13225">
                <a:moveTo>
                  <a:pt x="5186" y="5"/>
                </a:moveTo>
                <a:lnTo>
                  <a:pt x="5186" y="769"/>
                </a:lnTo>
                <a:lnTo>
                  <a:pt x="8038" y="769"/>
                </a:lnTo>
                <a:lnTo>
                  <a:pt x="8038" y="5"/>
                </a:lnTo>
                <a:close/>
                <a:moveTo>
                  <a:pt x="10137" y="10"/>
                </a:moveTo>
                <a:lnTo>
                  <a:pt x="10137" y="778"/>
                </a:lnTo>
                <a:lnTo>
                  <a:pt x="12458" y="778"/>
                </a:lnTo>
                <a:lnTo>
                  <a:pt x="12458" y="3088"/>
                </a:lnTo>
                <a:lnTo>
                  <a:pt x="13215" y="3088"/>
                </a:lnTo>
                <a:lnTo>
                  <a:pt x="13215" y="10"/>
                </a:lnTo>
                <a:close/>
                <a:moveTo>
                  <a:pt x="1" y="0"/>
                </a:moveTo>
                <a:lnTo>
                  <a:pt x="1" y="3099"/>
                </a:lnTo>
                <a:lnTo>
                  <a:pt x="781" y="3099"/>
                </a:lnTo>
                <a:lnTo>
                  <a:pt x="781" y="769"/>
                </a:lnTo>
                <a:lnTo>
                  <a:pt x="3089" y="769"/>
                </a:lnTo>
                <a:lnTo>
                  <a:pt x="3089" y="0"/>
                </a:lnTo>
                <a:close/>
                <a:moveTo>
                  <a:pt x="6622" y="1907"/>
                </a:moveTo>
                <a:cubicBezTo>
                  <a:pt x="6586" y="1907"/>
                  <a:pt x="6547" y="1916"/>
                  <a:pt x="6521" y="1932"/>
                </a:cubicBezTo>
                <a:cubicBezTo>
                  <a:pt x="5342" y="2608"/>
                  <a:pt x="4165" y="3287"/>
                  <a:pt x="2990" y="3967"/>
                </a:cubicBezTo>
                <a:cubicBezTo>
                  <a:pt x="2964" y="3978"/>
                  <a:pt x="2940" y="3997"/>
                  <a:pt x="2905" y="4021"/>
                </a:cubicBezTo>
                <a:cubicBezTo>
                  <a:pt x="2953" y="4051"/>
                  <a:pt x="2990" y="4072"/>
                  <a:pt x="3028" y="4094"/>
                </a:cubicBezTo>
                <a:cubicBezTo>
                  <a:pt x="4186" y="4763"/>
                  <a:pt x="5344" y="5431"/>
                  <a:pt x="6499" y="6103"/>
                </a:cubicBezTo>
                <a:cubicBezTo>
                  <a:pt x="6542" y="6127"/>
                  <a:pt x="6578" y="6139"/>
                  <a:pt x="6614" y="6139"/>
                </a:cubicBezTo>
                <a:cubicBezTo>
                  <a:pt x="6651" y="6139"/>
                  <a:pt x="6688" y="6126"/>
                  <a:pt x="6732" y="6101"/>
                </a:cubicBezTo>
                <a:cubicBezTo>
                  <a:pt x="7529" y="5635"/>
                  <a:pt x="8331" y="5174"/>
                  <a:pt x="9132" y="4713"/>
                </a:cubicBezTo>
                <a:cubicBezTo>
                  <a:pt x="9528" y="4485"/>
                  <a:pt x="9920" y="4257"/>
                  <a:pt x="10322" y="4024"/>
                </a:cubicBezTo>
                <a:cubicBezTo>
                  <a:pt x="10303" y="4005"/>
                  <a:pt x="10296" y="3999"/>
                  <a:pt x="10289" y="3996"/>
                </a:cubicBezTo>
                <a:cubicBezTo>
                  <a:pt x="9091" y="3303"/>
                  <a:pt x="7893" y="2609"/>
                  <a:pt x="6692" y="1922"/>
                </a:cubicBezTo>
                <a:cubicBezTo>
                  <a:pt x="6674" y="1912"/>
                  <a:pt x="6649" y="1907"/>
                  <a:pt x="6622" y="1907"/>
                </a:cubicBezTo>
                <a:close/>
                <a:moveTo>
                  <a:pt x="12455" y="5185"/>
                </a:moveTo>
                <a:lnTo>
                  <a:pt x="12455" y="8036"/>
                </a:lnTo>
                <a:lnTo>
                  <a:pt x="13220" y="8036"/>
                </a:lnTo>
                <a:lnTo>
                  <a:pt x="13220" y="5185"/>
                </a:lnTo>
                <a:close/>
                <a:moveTo>
                  <a:pt x="1" y="5165"/>
                </a:moveTo>
                <a:lnTo>
                  <a:pt x="1" y="8058"/>
                </a:lnTo>
                <a:lnTo>
                  <a:pt x="766" y="8058"/>
                </a:lnTo>
                <a:lnTo>
                  <a:pt x="766" y="5165"/>
                </a:lnTo>
                <a:close/>
                <a:moveTo>
                  <a:pt x="10719" y="4693"/>
                </a:moveTo>
                <a:cubicBezTo>
                  <a:pt x="10660" y="4726"/>
                  <a:pt x="10617" y="4748"/>
                  <a:pt x="10577" y="4771"/>
                </a:cubicBezTo>
                <a:cubicBezTo>
                  <a:pt x="9424" y="5436"/>
                  <a:pt x="8271" y="6103"/>
                  <a:pt x="7114" y="6766"/>
                </a:cubicBezTo>
                <a:cubicBezTo>
                  <a:pt x="7028" y="6814"/>
                  <a:pt x="6996" y="6867"/>
                  <a:pt x="6996" y="6965"/>
                </a:cubicBezTo>
                <a:cubicBezTo>
                  <a:pt x="7001" y="8304"/>
                  <a:pt x="7000" y="9640"/>
                  <a:pt x="7000" y="10978"/>
                </a:cubicBezTo>
                <a:lnTo>
                  <a:pt x="7000" y="11120"/>
                </a:lnTo>
                <a:cubicBezTo>
                  <a:pt x="7049" y="11096"/>
                  <a:pt x="7083" y="11081"/>
                  <a:pt x="7114" y="11063"/>
                </a:cubicBezTo>
                <a:cubicBezTo>
                  <a:pt x="8284" y="10388"/>
                  <a:pt x="9451" y="9714"/>
                  <a:pt x="10622" y="9041"/>
                </a:cubicBezTo>
                <a:cubicBezTo>
                  <a:pt x="10697" y="8999"/>
                  <a:pt x="10721" y="8956"/>
                  <a:pt x="10721" y="8870"/>
                </a:cubicBezTo>
                <a:cubicBezTo>
                  <a:pt x="10719" y="7517"/>
                  <a:pt x="10719" y="6168"/>
                  <a:pt x="10719" y="4815"/>
                </a:cubicBezTo>
                <a:lnTo>
                  <a:pt x="10719" y="4693"/>
                </a:lnTo>
                <a:close/>
                <a:moveTo>
                  <a:pt x="2511" y="4699"/>
                </a:moveTo>
                <a:cubicBezTo>
                  <a:pt x="2508" y="4732"/>
                  <a:pt x="2506" y="4753"/>
                  <a:pt x="2506" y="4772"/>
                </a:cubicBezTo>
                <a:cubicBezTo>
                  <a:pt x="2506" y="6144"/>
                  <a:pt x="2506" y="7517"/>
                  <a:pt x="2505" y="8889"/>
                </a:cubicBezTo>
                <a:cubicBezTo>
                  <a:pt x="2505" y="8980"/>
                  <a:pt x="2551" y="9007"/>
                  <a:pt x="2612" y="9041"/>
                </a:cubicBezTo>
                <a:cubicBezTo>
                  <a:pt x="3775" y="9710"/>
                  <a:pt x="4936" y="10380"/>
                  <a:pt x="6097" y="11053"/>
                </a:cubicBezTo>
                <a:cubicBezTo>
                  <a:pt x="6134" y="11074"/>
                  <a:pt x="6172" y="11093"/>
                  <a:pt x="6229" y="11122"/>
                </a:cubicBezTo>
                <a:lnTo>
                  <a:pt x="6229" y="10970"/>
                </a:lnTo>
                <a:cubicBezTo>
                  <a:pt x="6229" y="9637"/>
                  <a:pt x="6228" y="8304"/>
                  <a:pt x="6231" y="6970"/>
                </a:cubicBezTo>
                <a:cubicBezTo>
                  <a:pt x="6231" y="6863"/>
                  <a:pt x="6196" y="6811"/>
                  <a:pt x="6108" y="6760"/>
                </a:cubicBezTo>
                <a:cubicBezTo>
                  <a:pt x="4950" y="6095"/>
                  <a:pt x="3790" y="5425"/>
                  <a:pt x="2634" y="4756"/>
                </a:cubicBezTo>
                <a:cubicBezTo>
                  <a:pt x="2594" y="4739"/>
                  <a:pt x="2558" y="4723"/>
                  <a:pt x="2511" y="4699"/>
                </a:cubicBezTo>
                <a:close/>
                <a:moveTo>
                  <a:pt x="5167" y="12459"/>
                </a:moveTo>
                <a:lnTo>
                  <a:pt x="5167" y="13224"/>
                </a:lnTo>
                <a:lnTo>
                  <a:pt x="8060" y="13224"/>
                </a:lnTo>
                <a:lnTo>
                  <a:pt x="8060" y="12459"/>
                </a:lnTo>
                <a:close/>
                <a:moveTo>
                  <a:pt x="12447" y="10139"/>
                </a:moveTo>
                <a:lnTo>
                  <a:pt x="12447" y="12452"/>
                </a:lnTo>
                <a:lnTo>
                  <a:pt x="10126" y="12452"/>
                </a:lnTo>
                <a:lnTo>
                  <a:pt x="10126" y="13224"/>
                </a:lnTo>
                <a:lnTo>
                  <a:pt x="13225" y="13224"/>
                </a:lnTo>
                <a:lnTo>
                  <a:pt x="13225" y="10139"/>
                </a:lnTo>
                <a:close/>
                <a:moveTo>
                  <a:pt x="1" y="10125"/>
                </a:moveTo>
                <a:lnTo>
                  <a:pt x="1" y="13226"/>
                </a:lnTo>
                <a:lnTo>
                  <a:pt x="3101" y="13226"/>
                </a:lnTo>
                <a:lnTo>
                  <a:pt x="3101" y="12444"/>
                </a:lnTo>
                <a:lnTo>
                  <a:pt x="773" y="12444"/>
                </a:lnTo>
                <a:lnTo>
                  <a:pt x="773" y="101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0"/>
          <p:cNvSpPr/>
          <p:nvPr/>
        </p:nvSpPr>
        <p:spPr>
          <a:xfrm flipH="1">
            <a:off x="3525159" y="3760774"/>
            <a:ext cx="544500" cy="544500"/>
          </a:xfrm>
          <a:prstGeom prst="cube">
            <a:avLst>
              <a:gd fmla="val 10528"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0"/>
          <p:cNvSpPr txBox="1"/>
          <p:nvPr>
            <p:ph idx="4294967295" type="subTitle"/>
          </p:nvPr>
        </p:nvSpPr>
        <p:spPr>
          <a:xfrm>
            <a:off x="2596425" y="3378600"/>
            <a:ext cx="2444100" cy="3657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1200"/>
              </a:spcAft>
              <a:buClr>
                <a:schemeClr val="dk1"/>
              </a:buClr>
              <a:buSzPts val="1400"/>
              <a:buFont typeface="Arimo"/>
              <a:buNone/>
            </a:pPr>
            <a:r>
              <a:rPr b="0" i="0" lang="en" sz="2100" u="none" cap="none" strike="noStrike">
                <a:solidFill>
                  <a:schemeClr val="dk1"/>
                </a:solidFill>
                <a:latin typeface="Spline Sans Mono Medium"/>
                <a:ea typeface="Spline Sans Mono Medium"/>
                <a:cs typeface="Spline Sans Mono Medium"/>
                <a:sym typeface="Spline Sans Mono Medium"/>
              </a:rPr>
              <a:t>Rasterization</a:t>
            </a:r>
            <a:endParaRPr b="0" i="0" sz="2100" u="none" cap="none" strike="noStrike">
              <a:solidFill>
                <a:schemeClr val="dk1"/>
              </a:solidFill>
              <a:latin typeface="Spline Sans Mono Medium"/>
              <a:ea typeface="Spline Sans Mono Medium"/>
              <a:cs typeface="Spline Sans Mono Medium"/>
              <a:sym typeface="Spline Sans Mono Medium"/>
            </a:endParaRPr>
          </a:p>
        </p:txBody>
      </p:sp>
      <p:sp>
        <p:nvSpPr>
          <p:cNvPr id="902" name="Google Shape;902;p30"/>
          <p:cNvSpPr txBox="1"/>
          <p:nvPr>
            <p:ph idx="4294967295" type="subTitle"/>
          </p:nvPr>
        </p:nvSpPr>
        <p:spPr>
          <a:xfrm>
            <a:off x="2874463" y="4229075"/>
            <a:ext cx="1845900" cy="82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mo"/>
              <a:buNone/>
            </a:pPr>
            <a:r>
              <a:rPr b="0" i="0" lang="en" sz="1400" u="none" cap="none" strike="noStrike">
                <a:solidFill>
                  <a:schemeClr val="dk1"/>
                </a:solidFill>
                <a:latin typeface="Arimo"/>
                <a:ea typeface="Arimo"/>
                <a:cs typeface="Arimo"/>
                <a:sym typeface="Arimo"/>
              </a:rPr>
              <a:t>Conversione in immagine attraverso matrici di pixel</a:t>
            </a:r>
            <a:endParaRPr b="0" i="0" sz="1400" u="none" cap="none" strike="noStrike">
              <a:solidFill>
                <a:schemeClr val="dk1"/>
              </a:solidFill>
              <a:latin typeface="Arimo"/>
              <a:ea typeface="Arimo"/>
              <a:cs typeface="Arimo"/>
              <a:sym typeface="Arimo"/>
            </a:endParaRPr>
          </a:p>
        </p:txBody>
      </p:sp>
      <p:cxnSp>
        <p:nvCxnSpPr>
          <p:cNvPr id="903" name="Google Shape;903;p30"/>
          <p:cNvCxnSpPr/>
          <p:nvPr/>
        </p:nvCxnSpPr>
        <p:spPr>
          <a:xfrm flipH="1" rot="10800000">
            <a:off x="4069659" y="4048186"/>
            <a:ext cx="2265300" cy="13500"/>
          </a:xfrm>
          <a:prstGeom prst="straightConnector1">
            <a:avLst/>
          </a:prstGeom>
          <a:noFill/>
          <a:ln cap="flat" cmpd="sng" w="9525">
            <a:solidFill>
              <a:schemeClr val="lt1"/>
            </a:solidFill>
            <a:prstDash val="solid"/>
            <a:round/>
            <a:headEnd len="sm" w="sm" type="none"/>
            <a:tailEnd len="med" w="med" type="diamond"/>
          </a:ln>
        </p:spPr>
      </p:cxnSp>
      <p:sp>
        <p:nvSpPr>
          <p:cNvPr id="904" name="Google Shape;904;p30"/>
          <p:cNvSpPr/>
          <p:nvPr/>
        </p:nvSpPr>
        <p:spPr>
          <a:xfrm>
            <a:off x="3657378" y="3908295"/>
            <a:ext cx="337364" cy="337364"/>
          </a:xfrm>
          <a:custGeom>
            <a:rect b="b" l="l" r="r" t="t"/>
            <a:pathLst>
              <a:path extrusionOk="0" h="13217" w="13217">
                <a:moveTo>
                  <a:pt x="8256" y="1464"/>
                </a:moveTo>
                <a:cubicBezTo>
                  <a:pt x="8222" y="1464"/>
                  <a:pt x="8191" y="1478"/>
                  <a:pt x="8157" y="1500"/>
                </a:cubicBezTo>
                <a:lnTo>
                  <a:pt x="5621" y="2966"/>
                </a:lnTo>
                <a:cubicBezTo>
                  <a:pt x="5593" y="2982"/>
                  <a:pt x="5566" y="3003"/>
                  <a:pt x="5535" y="3023"/>
                </a:cubicBezTo>
                <a:cubicBezTo>
                  <a:pt x="5551" y="3034"/>
                  <a:pt x="5561" y="3046"/>
                  <a:pt x="5570" y="3050"/>
                </a:cubicBezTo>
                <a:cubicBezTo>
                  <a:pt x="6438" y="3553"/>
                  <a:pt x="7307" y="4052"/>
                  <a:pt x="8173" y="4556"/>
                </a:cubicBezTo>
                <a:cubicBezTo>
                  <a:pt x="8202" y="4573"/>
                  <a:pt x="8227" y="4580"/>
                  <a:pt x="8250" y="4580"/>
                </a:cubicBezTo>
                <a:cubicBezTo>
                  <a:pt x="8283" y="4580"/>
                  <a:pt x="8314" y="4566"/>
                  <a:pt x="8349" y="4547"/>
                </a:cubicBezTo>
                <a:cubicBezTo>
                  <a:pt x="9129" y="4094"/>
                  <a:pt x="9912" y="3642"/>
                  <a:pt x="10695" y="3191"/>
                </a:cubicBezTo>
                <a:cubicBezTo>
                  <a:pt x="10786" y="3138"/>
                  <a:pt x="10877" y="3084"/>
                  <a:pt x="10976" y="3025"/>
                </a:cubicBezTo>
                <a:cubicBezTo>
                  <a:pt x="10945" y="3004"/>
                  <a:pt x="10930" y="2991"/>
                  <a:pt x="10912" y="2982"/>
                </a:cubicBezTo>
                <a:cubicBezTo>
                  <a:pt x="10052" y="2484"/>
                  <a:pt x="9191" y="1988"/>
                  <a:pt x="8333" y="1487"/>
                </a:cubicBezTo>
                <a:cubicBezTo>
                  <a:pt x="8304" y="1471"/>
                  <a:pt x="8279" y="1464"/>
                  <a:pt x="8256" y="1464"/>
                </a:cubicBezTo>
                <a:close/>
                <a:moveTo>
                  <a:pt x="5114" y="3744"/>
                </a:moveTo>
                <a:cubicBezTo>
                  <a:pt x="5113" y="3781"/>
                  <a:pt x="5108" y="3798"/>
                  <a:pt x="5108" y="3814"/>
                </a:cubicBezTo>
                <a:cubicBezTo>
                  <a:pt x="5108" y="4810"/>
                  <a:pt x="5106" y="5802"/>
                  <a:pt x="5113" y="6797"/>
                </a:cubicBezTo>
                <a:cubicBezTo>
                  <a:pt x="5113" y="6845"/>
                  <a:pt x="5152" y="6910"/>
                  <a:pt x="5192" y="6934"/>
                </a:cubicBezTo>
                <a:cubicBezTo>
                  <a:pt x="6041" y="7430"/>
                  <a:pt x="6894" y="7922"/>
                  <a:pt x="7747" y="8414"/>
                </a:cubicBezTo>
                <a:cubicBezTo>
                  <a:pt x="7771" y="8427"/>
                  <a:pt x="7800" y="8438"/>
                  <a:pt x="7834" y="8454"/>
                </a:cubicBezTo>
                <a:cubicBezTo>
                  <a:pt x="7837" y="8426"/>
                  <a:pt x="7842" y="8410"/>
                  <a:pt x="7842" y="8394"/>
                </a:cubicBezTo>
                <a:cubicBezTo>
                  <a:pt x="7842" y="7395"/>
                  <a:pt x="7842" y="6397"/>
                  <a:pt x="7843" y="5397"/>
                </a:cubicBezTo>
                <a:cubicBezTo>
                  <a:pt x="7843" y="5314"/>
                  <a:pt x="7800" y="5288"/>
                  <a:pt x="7743" y="5255"/>
                </a:cubicBezTo>
                <a:cubicBezTo>
                  <a:pt x="6909" y="4776"/>
                  <a:pt x="6076" y="4293"/>
                  <a:pt x="5242" y="3813"/>
                </a:cubicBezTo>
                <a:cubicBezTo>
                  <a:pt x="5207" y="3791"/>
                  <a:pt x="5168" y="3773"/>
                  <a:pt x="5114" y="3744"/>
                </a:cubicBezTo>
                <a:close/>
                <a:moveTo>
                  <a:pt x="11384" y="3751"/>
                </a:moveTo>
                <a:cubicBezTo>
                  <a:pt x="11349" y="3767"/>
                  <a:pt x="11333" y="3773"/>
                  <a:pt x="11319" y="3783"/>
                </a:cubicBezTo>
                <a:cubicBezTo>
                  <a:pt x="10457" y="4279"/>
                  <a:pt x="9598" y="4773"/>
                  <a:pt x="8741" y="5274"/>
                </a:cubicBezTo>
                <a:cubicBezTo>
                  <a:pt x="8700" y="5298"/>
                  <a:pt x="8668" y="5376"/>
                  <a:pt x="8668" y="5430"/>
                </a:cubicBezTo>
                <a:cubicBezTo>
                  <a:pt x="8663" y="6398"/>
                  <a:pt x="8663" y="7365"/>
                  <a:pt x="8665" y="8335"/>
                </a:cubicBezTo>
                <a:cubicBezTo>
                  <a:pt x="8665" y="8370"/>
                  <a:pt x="8671" y="8406"/>
                  <a:pt x="8673" y="8456"/>
                </a:cubicBezTo>
                <a:cubicBezTo>
                  <a:pt x="8704" y="8442"/>
                  <a:pt x="8724" y="8434"/>
                  <a:pt x="8741" y="8424"/>
                </a:cubicBezTo>
                <a:cubicBezTo>
                  <a:pt x="9598" y="7930"/>
                  <a:pt x="10454" y="7435"/>
                  <a:pt x="11311" y="6942"/>
                </a:cubicBezTo>
                <a:cubicBezTo>
                  <a:pt x="11384" y="6901"/>
                  <a:pt x="11395" y="6847"/>
                  <a:pt x="11392" y="6773"/>
                </a:cubicBezTo>
                <a:cubicBezTo>
                  <a:pt x="11390" y="5808"/>
                  <a:pt x="11392" y="4845"/>
                  <a:pt x="11390" y="3880"/>
                </a:cubicBezTo>
                <a:cubicBezTo>
                  <a:pt x="11390" y="3842"/>
                  <a:pt x="11387" y="3805"/>
                  <a:pt x="11384" y="3751"/>
                </a:cubicBezTo>
                <a:close/>
                <a:moveTo>
                  <a:pt x="1" y="1"/>
                </a:moveTo>
                <a:lnTo>
                  <a:pt x="1" y="9925"/>
                </a:lnTo>
                <a:lnTo>
                  <a:pt x="3117" y="9925"/>
                </a:lnTo>
                <a:cubicBezTo>
                  <a:pt x="3167" y="9925"/>
                  <a:pt x="3214" y="9938"/>
                  <a:pt x="3264" y="9944"/>
                </a:cubicBezTo>
                <a:cubicBezTo>
                  <a:pt x="3272" y="9898"/>
                  <a:pt x="3285" y="9852"/>
                  <a:pt x="3285" y="9808"/>
                </a:cubicBezTo>
                <a:cubicBezTo>
                  <a:pt x="3286" y="9588"/>
                  <a:pt x="3286" y="9370"/>
                  <a:pt x="3286" y="9150"/>
                </a:cubicBezTo>
                <a:lnTo>
                  <a:pt x="3286" y="8633"/>
                </a:lnTo>
                <a:lnTo>
                  <a:pt x="1651" y="8633"/>
                </a:lnTo>
                <a:lnTo>
                  <a:pt x="1651" y="7810"/>
                </a:lnTo>
                <a:lnTo>
                  <a:pt x="3277" y="7810"/>
                </a:lnTo>
                <a:lnTo>
                  <a:pt x="3277" y="6988"/>
                </a:lnTo>
                <a:lnTo>
                  <a:pt x="1651" y="6988"/>
                </a:lnTo>
                <a:lnTo>
                  <a:pt x="1651" y="6159"/>
                </a:lnTo>
                <a:lnTo>
                  <a:pt x="3272" y="6159"/>
                </a:lnTo>
                <a:lnTo>
                  <a:pt x="3272" y="5336"/>
                </a:lnTo>
                <a:lnTo>
                  <a:pt x="1650" y="5336"/>
                </a:lnTo>
                <a:lnTo>
                  <a:pt x="1650" y="4515"/>
                </a:lnTo>
                <a:lnTo>
                  <a:pt x="3285" y="4515"/>
                </a:lnTo>
                <a:cubicBezTo>
                  <a:pt x="3285" y="4271"/>
                  <a:pt x="3280" y="4043"/>
                  <a:pt x="3286" y="3814"/>
                </a:cubicBezTo>
                <a:cubicBezTo>
                  <a:pt x="3288" y="3722"/>
                  <a:pt x="3260" y="3691"/>
                  <a:pt x="3175" y="3691"/>
                </a:cubicBezTo>
                <a:cubicBezTo>
                  <a:pt x="3171" y="3691"/>
                  <a:pt x="3167" y="3691"/>
                  <a:pt x="3162" y="3692"/>
                </a:cubicBezTo>
                <a:cubicBezTo>
                  <a:pt x="2939" y="3693"/>
                  <a:pt x="2715" y="3694"/>
                  <a:pt x="2491" y="3694"/>
                </a:cubicBezTo>
                <a:cubicBezTo>
                  <a:pt x="2267" y="3694"/>
                  <a:pt x="2044" y="3693"/>
                  <a:pt x="1820" y="3693"/>
                </a:cubicBezTo>
                <a:lnTo>
                  <a:pt x="1651" y="3693"/>
                </a:lnTo>
                <a:lnTo>
                  <a:pt x="1651" y="2867"/>
                </a:lnTo>
                <a:lnTo>
                  <a:pt x="3274" y="2867"/>
                </a:lnTo>
                <a:lnTo>
                  <a:pt x="3274" y="2046"/>
                </a:lnTo>
                <a:lnTo>
                  <a:pt x="1650" y="2046"/>
                </a:lnTo>
                <a:lnTo>
                  <a:pt x="1650" y="1223"/>
                </a:lnTo>
                <a:lnTo>
                  <a:pt x="3277" y="1223"/>
                </a:lnTo>
                <a:lnTo>
                  <a:pt x="3277" y="1"/>
                </a:lnTo>
                <a:close/>
                <a:moveTo>
                  <a:pt x="3266" y="9946"/>
                </a:moveTo>
                <a:cubicBezTo>
                  <a:pt x="3266" y="9947"/>
                  <a:pt x="3265" y="9947"/>
                  <a:pt x="3264" y="9947"/>
                </a:cubicBezTo>
                <a:lnTo>
                  <a:pt x="3264" y="9947"/>
                </a:lnTo>
                <a:cubicBezTo>
                  <a:pt x="3264" y="9947"/>
                  <a:pt x="3264" y="9947"/>
                  <a:pt x="3264" y="9947"/>
                </a:cubicBezTo>
                <a:lnTo>
                  <a:pt x="3264" y="9947"/>
                </a:lnTo>
                <a:lnTo>
                  <a:pt x="3266" y="9946"/>
                </a:lnTo>
                <a:close/>
                <a:moveTo>
                  <a:pt x="3336" y="9925"/>
                </a:moveTo>
                <a:cubicBezTo>
                  <a:pt x="3312" y="9925"/>
                  <a:pt x="3288" y="9938"/>
                  <a:pt x="3264" y="9946"/>
                </a:cubicBezTo>
                <a:lnTo>
                  <a:pt x="3264" y="9947"/>
                </a:lnTo>
                <a:cubicBezTo>
                  <a:pt x="3264" y="9947"/>
                  <a:pt x="3264" y="9947"/>
                  <a:pt x="3264" y="9947"/>
                </a:cubicBezTo>
                <a:lnTo>
                  <a:pt x="3264" y="9947"/>
                </a:lnTo>
                <a:cubicBezTo>
                  <a:pt x="3271" y="9993"/>
                  <a:pt x="3281" y="10035"/>
                  <a:pt x="3281" y="10081"/>
                </a:cubicBezTo>
                <a:cubicBezTo>
                  <a:pt x="3285" y="11084"/>
                  <a:pt x="3281" y="12086"/>
                  <a:pt x="3281" y="13089"/>
                </a:cubicBezTo>
                <a:cubicBezTo>
                  <a:pt x="3281" y="13131"/>
                  <a:pt x="3274" y="13176"/>
                  <a:pt x="3272" y="13217"/>
                </a:cubicBezTo>
                <a:lnTo>
                  <a:pt x="13217" y="13217"/>
                </a:lnTo>
                <a:lnTo>
                  <a:pt x="13217" y="9936"/>
                </a:lnTo>
                <a:cubicBezTo>
                  <a:pt x="12796" y="9933"/>
                  <a:pt x="12376" y="9931"/>
                  <a:pt x="11955" y="9931"/>
                </a:cubicBezTo>
                <a:cubicBezTo>
                  <a:pt x="11949" y="9931"/>
                  <a:pt x="11942" y="9941"/>
                  <a:pt x="11925" y="9955"/>
                </a:cubicBezTo>
                <a:lnTo>
                  <a:pt x="11925" y="11557"/>
                </a:lnTo>
                <a:lnTo>
                  <a:pt x="11100" y="11557"/>
                </a:lnTo>
                <a:lnTo>
                  <a:pt x="11100" y="9933"/>
                </a:lnTo>
                <a:lnTo>
                  <a:pt x="10279" y="9933"/>
                </a:lnTo>
                <a:lnTo>
                  <a:pt x="10279" y="11558"/>
                </a:lnTo>
                <a:lnTo>
                  <a:pt x="9454" y="11558"/>
                </a:lnTo>
                <a:lnTo>
                  <a:pt x="9454" y="9936"/>
                </a:lnTo>
                <a:lnTo>
                  <a:pt x="8631" y="9936"/>
                </a:lnTo>
                <a:lnTo>
                  <a:pt x="8631" y="11558"/>
                </a:lnTo>
                <a:lnTo>
                  <a:pt x="7810" y="11558"/>
                </a:lnTo>
                <a:lnTo>
                  <a:pt x="7810" y="9933"/>
                </a:lnTo>
                <a:lnTo>
                  <a:pt x="6988" y="9933"/>
                </a:lnTo>
                <a:lnTo>
                  <a:pt x="6988" y="11563"/>
                </a:lnTo>
                <a:lnTo>
                  <a:pt x="6165" y="11563"/>
                </a:lnTo>
                <a:lnTo>
                  <a:pt x="6165" y="9933"/>
                </a:lnTo>
                <a:lnTo>
                  <a:pt x="5339" y="9933"/>
                </a:lnTo>
                <a:lnTo>
                  <a:pt x="5339" y="11560"/>
                </a:lnTo>
                <a:lnTo>
                  <a:pt x="4514" y="11560"/>
                </a:lnTo>
                <a:lnTo>
                  <a:pt x="4514" y="992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1"/>
          <p:cNvSpPr txBox="1"/>
          <p:nvPr>
            <p:ph type="title"/>
          </p:nvPr>
        </p:nvSpPr>
        <p:spPr>
          <a:xfrm>
            <a:off x="713225" y="149750"/>
            <a:ext cx="4650300" cy="12621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500"/>
              <a:buNone/>
            </a:pPr>
            <a:r>
              <a:rPr lang="en" sz="3500"/>
              <a:t>Lighting </a:t>
            </a:r>
            <a:r>
              <a:rPr lang="en" sz="3500">
                <a:solidFill>
                  <a:schemeClr val="dk1"/>
                </a:solidFill>
              </a:rPr>
              <a:t>e </a:t>
            </a:r>
            <a:endParaRPr sz="3500">
              <a:solidFill>
                <a:schemeClr val="dk1"/>
              </a:solidFill>
            </a:endParaRPr>
          </a:p>
          <a:p>
            <a:pPr indent="0" lvl="0" marL="0" rtl="0" algn="l">
              <a:lnSpc>
                <a:spcPct val="100000"/>
              </a:lnSpc>
              <a:spcBef>
                <a:spcPts val="0"/>
              </a:spcBef>
              <a:spcAft>
                <a:spcPts val="0"/>
              </a:spcAft>
              <a:buSzPts val="3500"/>
              <a:buNone/>
            </a:pPr>
            <a:r>
              <a:rPr lang="en" sz="3500">
                <a:solidFill>
                  <a:schemeClr val="dk1"/>
                </a:solidFill>
              </a:rPr>
              <a:t>Shading</a:t>
            </a:r>
            <a:endParaRPr sz="3500">
              <a:solidFill>
                <a:schemeClr val="dk1"/>
              </a:solidFill>
            </a:endParaRPr>
          </a:p>
        </p:txBody>
      </p:sp>
      <p:sp>
        <p:nvSpPr>
          <p:cNvPr id="910" name="Google Shape;910;p31"/>
          <p:cNvSpPr txBox="1"/>
          <p:nvPr>
            <p:ph idx="1" type="subTitle"/>
          </p:nvPr>
        </p:nvSpPr>
        <p:spPr>
          <a:xfrm>
            <a:off x="713225" y="1565100"/>
            <a:ext cx="4579500" cy="20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Il Lighting e lo Shading sono strumenti di fondamentale importanza per far apparire le immagini grafiche più </a:t>
            </a:r>
            <a:r>
              <a:rPr b="1" lang="en"/>
              <a:t>realistiche </a:t>
            </a:r>
            <a:r>
              <a:rPr lang="en"/>
              <a:t>e </a:t>
            </a:r>
            <a:r>
              <a:rPr b="1" lang="en"/>
              <a:t>comprensibili</a:t>
            </a:r>
            <a:r>
              <a:rPr lang="en"/>
              <a:t>; essi forniscono, inoltre, indicazioni visive circa la curvatura e l’orientamento delle superfici oltre, naturalmente, ad evidenziare la tridimensionalità di un’immagine grafica;</a:t>
            </a:r>
            <a:endParaRPr/>
          </a:p>
          <a:p>
            <a:pPr indent="0" lvl="0" marL="0" rtl="0" algn="l">
              <a:lnSpc>
                <a:spcPct val="100000"/>
              </a:lnSpc>
              <a:spcBef>
                <a:spcPts val="0"/>
              </a:spcBef>
              <a:spcAft>
                <a:spcPts val="0"/>
              </a:spcAft>
              <a:buSzPts val="1400"/>
              <a:buNone/>
            </a:pPr>
            <a:r>
              <a:t/>
            </a:r>
            <a:endParaRPr/>
          </a:p>
        </p:txBody>
      </p:sp>
      <p:sp>
        <p:nvSpPr>
          <p:cNvPr id="911" name="Google Shape;911;p31"/>
          <p:cNvSpPr txBox="1"/>
          <p:nvPr/>
        </p:nvSpPr>
        <p:spPr>
          <a:xfrm>
            <a:off x="710700" y="3684200"/>
            <a:ext cx="6288900" cy="11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sz="1600">
                <a:solidFill>
                  <a:schemeClr val="dk1"/>
                </a:solidFill>
                <a:latin typeface="Arimo"/>
                <a:ea typeface="Arimo"/>
                <a:cs typeface="Arimo"/>
                <a:sym typeface="Arimo"/>
              </a:rPr>
              <a:t>Nell’ambito della Computer Graphics, i metodi di illuminazione ed ombreggiatura si basano su approcci modulari in cui, esplicitamente, il programmatore specifica le posizioni e le proprietà delle sorgenti luminose e dei materiali;</a:t>
            </a:r>
            <a:endParaRPr sz="1600">
              <a:solidFill>
                <a:schemeClr val="dk1"/>
              </a:solidFill>
              <a:latin typeface="Arimo"/>
              <a:ea typeface="Arimo"/>
              <a:cs typeface="Arimo"/>
              <a:sym typeface="Arimo"/>
            </a:endParaRPr>
          </a:p>
          <a:p>
            <a:pPr indent="0" lvl="0" marL="0" rtl="0" algn="l">
              <a:spcBef>
                <a:spcPts val="0"/>
              </a:spcBef>
              <a:spcAft>
                <a:spcPts val="0"/>
              </a:spcAft>
              <a:buClr>
                <a:srgbClr val="000000"/>
              </a:buClr>
              <a:buSzPts val="1400"/>
              <a:buFont typeface="Arial"/>
              <a:buNone/>
            </a:pPr>
            <a:r>
              <a:t/>
            </a:r>
            <a:endParaRPr sz="1600">
              <a:solidFill>
                <a:schemeClr val="dk1"/>
              </a:solidFill>
              <a:latin typeface="Arimo"/>
              <a:ea typeface="Arimo"/>
              <a:cs typeface="Arimo"/>
              <a:sym typeface="Arimo"/>
            </a:endParaRPr>
          </a:p>
          <a:p>
            <a:pPr indent="0" lvl="0" marL="0" rtl="0" algn="l">
              <a:spcBef>
                <a:spcPts val="0"/>
              </a:spcBef>
              <a:spcAft>
                <a:spcPts val="0"/>
              </a:spcAft>
              <a:buNone/>
            </a:pPr>
            <a:r>
              <a:t/>
            </a:r>
            <a:endParaRPr>
              <a:solidFill>
                <a:schemeClr val="dk1"/>
              </a:solidFill>
              <a:latin typeface="Arimo"/>
              <a:ea typeface="Arimo"/>
              <a:cs typeface="Arimo"/>
              <a:sym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2"/>
          <p:cNvSpPr txBox="1"/>
          <p:nvPr>
            <p:ph type="title"/>
          </p:nvPr>
        </p:nvSpPr>
        <p:spPr>
          <a:xfrm>
            <a:off x="4268454" y="130150"/>
            <a:ext cx="3487500" cy="126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3500"/>
              <a:buNone/>
            </a:pPr>
            <a:r>
              <a:rPr lang="en"/>
              <a:t>Modelli di Riferimento</a:t>
            </a:r>
            <a:endParaRPr/>
          </a:p>
        </p:txBody>
      </p:sp>
      <p:sp>
        <p:nvSpPr>
          <p:cNvPr id="917" name="Google Shape;917;p32"/>
          <p:cNvSpPr txBox="1"/>
          <p:nvPr/>
        </p:nvSpPr>
        <p:spPr>
          <a:xfrm>
            <a:off x="4331550" y="1369100"/>
            <a:ext cx="59166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 modelli d’illuminazione più diffusi sono:</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Modello di Phong (1975);</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Modello di Cook-Torrance (1982);</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mo"/>
                <a:ea typeface="Arimo"/>
                <a:cs typeface="Arimo"/>
                <a:sym typeface="Arimo"/>
              </a:rPr>
              <a:t>I modelli di ombreggiatura più diffusi sono:</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Shading di Gouraud (1971);</a:t>
            </a:r>
            <a:endParaRPr b="0" i="0" sz="1600" u="none" cap="none" strike="noStrike">
              <a:solidFill>
                <a:srgbClr val="000000"/>
              </a:solidFill>
              <a:latin typeface="Arimo"/>
              <a:ea typeface="Arimo"/>
              <a:cs typeface="Arimo"/>
              <a:sym typeface="Arimo"/>
            </a:endParaRPr>
          </a:p>
          <a:p>
            <a:pPr indent="-330200" lvl="0" marL="457200" marR="0" rtl="0" algn="l">
              <a:lnSpc>
                <a:spcPct val="100000"/>
              </a:lnSpc>
              <a:spcBef>
                <a:spcPts val="0"/>
              </a:spcBef>
              <a:spcAft>
                <a:spcPts val="0"/>
              </a:spcAft>
              <a:buClr>
                <a:srgbClr val="000000"/>
              </a:buClr>
              <a:buSzPts val="1600"/>
              <a:buFont typeface="Arimo"/>
              <a:buChar char="●"/>
            </a:pPr>
            <a:r>
              <a:rPr b="0" i="0" lang="en" sz="1600" u="none" cap="none" strike="noStrike">
                <a:solidFill>
                  <a:srgbClr val="000000"/>
                </a:solidFill>
                <a:latin typeface="Arimo"/>
                <a:ea typeface="Arimo"/>
                <a:cs typeface="Arimo"/>
                <a:sym typeface="Arimo"/>
              </a:rPr>
              <a:t>Shading di Phong (1975);</a:t>
            </a:r>
            <a:endParaRPr b="0" i="0" sz="1600" u="none" cap="none" strike="noStrik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pic>
        <p:nvPicPr>
          <p:cNvPr id="918" name="Google Shape;918;p32"/>
          <p:cNvPicPr preferRelativeResize="0"/>
          <p:nvPr/>
        </p:nvPicPr>
        <p:blipFill rotWithShape="1">
          <a:blip r:embed="rId3">
            <a:alphaModFix/>
          </a:blip>
          <a:srcRect b="0" l="0" r="0" t="0"/>
          <a:stretch/>
        </p:blipFill>
        <p:spPr>
          <a:xfrm>
            <a:off x="4416075" y="3062308"/>
            <a:ext cx="3487499" cy="15079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duct Design Major for College: 3D Printing by Slidesgo">
  <a:themeElements>
    <a:clrScheme name="Simple Light">
      <a:dk1>
        <a:srgbClr val="191919"/>
      </a:dk1>
      <a:lt1>
        <a:srgbClr val="064045"/>
      </a:lt1>
      <a:dk2>
        <a:srgbClr val="D7E4E6"/>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